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Lst>
  <p:notesMasterIdLst>
    <p:notesMasterId r:id="rId41"/>
  </p:notesMasterIdLst>
  <p:handoutMasterIdLst>
    <p:handoutMasterId r:id="rId42"/>
  </p:handoutMasterIdLst>
  <p:sldIdLst>
    <p:sldId id="266" r:id="rId5"/>
    <p:sldId id="292" r:id="rId6"/>
    <p:sldId id="293" r:id="rId7"/>
    <p:sldId id="294" r:id="rId8"/>
    <p:sldId id="295" r:id="rId9"/>
    <p:sldId id="309" r:id="rId10"/>
    <p:sldId id="298" r:id="rId11"/>
    <p:sldId id="300" r:id="rId12"/>
    <p:sldId id="304" r:id="rId13"/>
    <p:sldId id="306" r:id="rId14"/>
    <p:sldId id="328" r:id="rId15"/>
    <p:sldId id="323" r:id="rId16"/>
    <p:sldId id="296" r:id="rId17"/>
    <p:sldId id="310" r:id="rId18"/>
    <p:sldId id="279" r:id="rId19"/>
    <p:sldId id="285" r:id="rId20"/>
    <p:sldId id="286" r:id="rId21"/>
    <p:sldId id="289" r:id="rId22"/>
    <p:sldId id="290" r:id="rId23"/>
    <p:sldId id="311" r:id="rId24"/>
    <p:sldId id="287" r:id="rId25"/>
    <p:sldId id="313" r:id="rId26"/>
    <p:sldId id="288" r:id="rId27"/>
    <p:sldId id="314" r:id="rId28"/>
    <p:sldId id="317" r:id="rId29"/>
    <p:sldId id="315" r:id="rId30"/>
    <p:sldId id="281" r:id="rId31"/>
    <p:sldId id="312" r:id="rId32"/>
    <p:sldId id="318" r:id="rId33"/>
    <p:sldId id="325" r:id="rId34"/>
    <p:sldId id="326" r:id="rId35"/>
    <p:sldId id="324" r:id="rId36"/>
    <p:sldId id="319" r:id="rId37"/>
    <p:sldId id="320" r:id="rId38"/>
    <p:sldId id="321" r:id="rId39"/>
    <p:sldId id="322" r:id="rId40"/>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hmann" initials="b"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B7600"/>
    <a:srgbClr val="800000"/>
    <a:srgbClr val="E2FA00"/>
    <a:srgbClr val="D4EA00"/>
    <a:srgbClr val="FFAC05"/>
    <a:srgbClr val="660066"/>
    <a:srgbClr val="FF00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71" autoAdjust="0"/>
    <p:restoredTop sz="85381" autoAdjust="0"/>
  </p:normalViewPr>
  <p:slideViewPr>
    <p:cSldViewPr>
      <p:cViewPr varScale="1">
        <p:scale>
          <a:sx n="114" d="100"/>
          <a:sy n="114" d="100"/>
        </p:scale>
        <p:origin x="1374" y="108"/>
      </p:cViewPr>
      <p:guideLst>
        <p:guide orient="horz" pos="2160"/>
        <p:guide pos="2880"/>
      </p:guideLst>
    </p:cSldViewPr>
  </p:slideViewPr>
  <p:outlineViewPr>
    <p:cViewPr>
      <p:scale>
        <a:sx n="33" d="100"/>
        <a:sy n="33" d="100"/>
      </p:scale>
      <p:origin x="0" y="3522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144"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587645-B6B4-49FD-903E-3B788018CD79}" type="doc">
      <dgm:prSet loTypeId="urn:microsoft.com/office/officeart/2005/8/layout/process1" loCatId="process" qsTypeId="urn:microsoft.com/office/officeart/2005/8/quickstyle/simple1" qsCatId="simple" csTypeId="urn:microsoft.com/office/officeart/2005/8/colors/accent1_2" csCatId="accent1" phldr="1"/>
      <dgm:spPr/>
    </dgm:pt>
    <dgm:pt modelId="{496FBDD3-06FA-4BF5-9B01-5FE681BA972C}">
      <dgm:prSet phldrT="[Text]"/>
      <dgm:spPr/>
      <dgm:t>
        <a:bodyPr/>
        <a:lstStyle/>
        <a:p>
          <a:r>
            <a:rPr lang="en-US" noProof="0" dirty="0">
              <a:latin typeface="Calibri" panose="020F0502020204030204" pitchFamily="34" charset="0"/>
              <a:cs typeface="Calibri" panose="020F0502020204030204" pitchFamily="34" charset="0"/>
            </a:rPr>
            <a:t>Massive Ad-hoc Deployment of CPS-Systems, Recognition of Process related parameters</a:t>
          </a:r>
        </a:p>
      </dgm:t>
    </dgm:pt>
    <dgm:pt modelId="{7CF7D15B-636E-4BA3-AF3E-6BAA490BF2F9}" type="parTrans" cxnId="{0A70246A-F300-47E0-AE4D-B192295AFEB1}">
      <dgm:prSet/>
      <dgm:spPr/>
      <dgm:t>
        <a:bodyPr/>
        <a:lstStyle/>
        <a:p>
          <a:endParaRPr lang="de-DE"/>
        </a:p>
      </dgm:t>
    </dgm:pt>
    <dgm:pt modelId="{DD018282-7915-4591-94DE-8ED04DC88DF7}" type="sibTrans" cxnId="{0A70246A-F300-47E0-AE4D-B192295AFEB1}">
      <dgm:prSet/>
      <dgm:spPr/>
      <dgm:t>
        <a:bodyPr/>
        <a:lstStyle/>
        <a:p>
          <a:endParaRPr lang="de-DE">
            <a:latin typeface="Calibri" panose="020F0502020204030204" pitchFamily="34" charset="0"/>
            <a:cs typeface="Calibri" panose="020F0502020204030204" pitchFamily="34" charset="0"/>
          </a:endParaRPr>
        </a:p>
      </dgm:t>
    </dgm:pt>
    <dgm:pt modelId="{4D28E6C0-FA63-4C62-A360-99ACF789FEC4}">
      <dgm:prSet phldrT="[Text]"/>
      <dgm:spPr/>
      <dgm:t>
        <a:bodyPr/>
        <a:lstStyle/>
        <a:p>
          <a:r>
            <a:rPr lang="en-US" noProof="0" dirty="0">
              <a:latin typeface="Calibri" panose="020F0502020204030204" pitchFamily="34" charset="0"/>
              <a:cs typeface="Calibri" panose="020F0502020204030204" pitchFamily="34" charset="0"/>
            </a:rPr>
            <a:t>Automatic Correlation to find novel insights </a:t>
          </a:r>
        </a:p>
      </dgm:t>
    </dgm:pt>
    <dgm:pt modelId="{21815D58-5125-41AD-A3AE-91C7370FF722}" type="parTrans" cxnId="{537CC6E0-2D72-4431-81CB-4EE6DEC04D53}">
      <dgm:prSet/>
      <dgm:spPr/>
      <dgm:t>
        <a:bodyPr/>
        <a:lstStyle/>
        <a:p>
          <a:endParaRPr lang="de-DE"/>
        </a:p>
      </dgm:t>
    </dgm:pt>
    <dgm:pt modelId="{2CD7E5ED-22ED-49C5-A3EE-9BF9DF2F2F34}" type="sibTrans" cxnId="{537CC6E0-2D72-4431-81CB-4EE6DEC04D53}">
      <dgm:prSet/>
      <dgm:spPr/>
      <dgm:t>
        <a:bodyPr/>
        <a:lstStyle/>
        <a:p>
          <a:endParaRPr lang="de-DE">
            <a:latin typeface="Calibri" panose="020F0502020204030204" pitchFamily="34" charset="0"/>
            <a:cs typeface="Calibri" panose="020F0502020204030204" pitchFamily="34" charset="0"/>
          </a:endParaRPr>
        </a:p>
      </dgm:t>
    </dgm:pt>
    <dgm:pt modelId="{F8DA0A28-5B0C-4BF4-B8FA-CE0FBF953706}">
      <dgm:prSet phldrT="[Text]"/>
      <dgm:spPr/>
      <dgm:t>
        <a:bodyPr/>
        <a:lstStyle/>
        <a:p>
          <a:r>
            <a:rPr lang="en-US" noProof="0" dirty="0">
              <a:latin typeface="Calibri" panose="020F0502020204030204" pitchFamily="34" charset="0"/>
              <a:cs typeface="Calibri" panose="020F0502020204030204" pitchFamily="34" charset="0"/>
            </a:rPr>
            <a:t>Use of the data for planning, controlling processes</a:t>
          </a:r>
        </a:p>
      </dgm:t>
    </dgm:pt>
    <dgm:pt modelId="{6F0C2535-B1CC-4843-8DC3-BAC169720BF5}" type="parTrans" cxnId="{76F63772-F0F4-4B96-BA24-97703EFF915F}">
      <dgm:prSet/>
      <dgm:spPr/>
      <dgm:t>
        <a:bodyPr/>
        <a:lstStyle/>
        <a:p>
          <a:endParaRPr lang="de-DE"/>
        </a:p>
      </dgm:t>
    </dgm:pt>
    <dgm:pt modelId="{360D406F-4276-4CE2-B64C-667ED74312DF}" type="sibTrans" cxnId="{76F63772-F0F4-4B96-BA24-97703EFF915F}">
      <dgm:prSet/>
      <dgm:spPr/>
      <dgm:t>
        <a:bodyPr/>
        <a:lstStyle/>
        <a:p>
          <a:endParaRPr lang="de-DE"/>
        </a:p>
      </dgm:t>
    </dgm:pt>
    <dgm:pt modelId="{7100C59E-85FC-410C-A00E-D65CA8A5C305}" type="pres">
      <dgm:prSet presAssocID="{55587645-B6B4-49FD-903E-3B788018CD79}" presName="Name0" presStyleCnt="0">
        <dgm:presLayoutVars>
          <dgm:dir/>
          <dgm:resizeHandles val="exact"/>
        </dgm:presLayoutVars>
      </dgm:prSet>
      <dgm:spPr/>
    </dgm:pt>
    <dgm:pt modelId="{FBFE032B-C9CD-409A-9852-D56888BDFCB0}" type="pres">
      <dgm:prSet presAssocID="{496FBDD3-06FA-4BF5-9B01-5FE681BA972C}" presName="node" presStyleLbl="node1" presStyleIdx="0" presStyleCnt="3" custLinFactNeighborX="-1967" custLinFactNeighborY="-4207">
        <dgm:presLayoutVars>
          <dgm:bulletEnabled val="1"/>
        </dgm:presLayoutVars>
      </dgm:prSet>
      <dgm:spPr/>
    </dgm:pt>
    <dgm:pt modelId="{4C68E906-B18C-4D20-9569-13EE16AA994C}" type="pres">
      <dgm:prSet presAssocID="{DD018282-7915-4591-94DE-8ED04DC88DF7}" presName="sibTrans" presStyleLbl="sibTrans2D1" presStyleIdx="0" presStyleCnt="2"/>
      <dgm:spPr/>
    </dgm:pt>
    <dgm:pt modelId="{1F4C2B4F-132C-4FFD-921D-CCE187BE6E7A}" type="pres">
      <dgm:prSet presAssocID="{DD018282-7915-4591-94DE-8ED04DC88DF7}" presName="connectorText" presStyleLbl="sibTrans2D1" presStyleIdx="0" presStyleCnt="2"/>
      <dgm:spPr/>
    </dgm:pt>
    <dgm:pt modelId="{4BE2BDEA-69D8-468D-836D-51867F45F662}" type="pres">
      <dgm:prSet presAssocID="{4D28E6C0-FA63-4C62-A360-99ACF789FEC4}" presName="node" presStyleLbl="node1" presStyleIdx="1" presStyleCnt="3">
        <dgm:presLayoutVars>
          <dgm:bulletEnabled val="1"/>
        </dgm:presLayoutVars>
      </dgm:prSet>
      <dgm:spPr/>
    </dgm:pt>
    <dgm:pt modelId="{82528597-0E2A-45DA-84DC-4AE99D997542}" type="pres">
      <dgm:prSet presAssocID="{2CD7E5ED-22ED-49C5-A3EE-9BF9DF2F2F34}" presName="sibTrans" presStyleLbl="sibTrans2D1" presStyleIdx="1" presStyleCnt="2"/>
      <dgm:spPr/>
    </dgm:pt>
    <dgm:pt modelId="{1A5905BE-D28E-4907-BBED-BE463FED5AEC}" type="pres">
      <dgm:prSet presAssocID="{2CD7E5ED-22ED-49C5-A3EE-9BF9DF2F2F34}" presName="connectorText" presStyleLbl="sibTrans2D1" presStyleIdx="1" presStyleCnt="2"/>
      <dgm:spPr/>
    </dgm:pt>
    <dgm:pt modelId="{CB38A86D-04D4-4058-9B29-CEF9C3B1847B}" type="pres">
      <dgm:prSet presAssocID="{F8DA0A28-5B0C-4BF4-B8FA-CE0FBF953706}" presName="node" presStyleLbl="node1" presStyleIdx="2" presStyleCnt="3">
        <dgm:presLayoutVars>
          <dgm:bulletEnabled val="1"/>
        </dgm:presLayoutVars>
      </dgm:prSet>
      <dgm:spPr/>
    </dgm:pt>
  </dgm:ptLst>
  <dgm:cxnLst>
    <dgm:cxn modelId="{76F63772-F0F4-4B96-BA24-97703EFF915F}" srcId="{55587645-B6B4-49FD-903E-3B788018CD79}" destId="{F8DA0A28-5B0C-4BF4-B8FA-CE0FBF953706}" srcOrd="2" destOrd="0" parTransId="{6F0C2535-B1CC-4843-8DC3-BAC169720BF5}" sibTransId="{360D406F-4276-4CE2-B64C-667ED74312DF}"/>
    <dgm:cxn modelId="{9A9EB1B6-663A-444A-B2BB-7E1BC269369E}" type="presOf" srcId="{DD018282-7915-4591-94DE-8ED04DC88DF7}" destId="{4C68E906-B18C-4D20-9569-13EE16AA994C}" srcOrd="0" destOrd="0" presId="urn:microsoft.com/office/officeart/2005/8/layout/process1"/>
    <dgm:cxn modelId="{FA1C7109-3D7B-41AE-88F8-4A9C17683BDB}" type="presOf" srcId="{4D28E6C0-FA63-4C62-A360-99ACF789FEC4}" destId="{4BE2BDEA-69D8-468D-836D-51867F45F662}" srcOrd="0" destOrd="0" presId="urn:microsoft.com/office/officeart/2005/8/layout/process1"/>
    <dgm:cxn modelId="{DD96DE99-9554-48D7-824F-3E0828037860}" type="presOf" srcId="{2CD7E5ED-22ED-49C5-A3EE-9BF9DF2F2F34}" destId="{82528597-0E2A-45DA-84DC-4AE99D997542}" srcOrd="0" destOrd="0" presId="urn:microsoft.com/office/officeart/2005/8/layout/process1"/>
    <dgm:cxn modelId="{537CC6E0-2D72-4431-81CB-4EE6DEC04D53}" srcId="{55587645-B6B4-49FD-903E-3B788018CD79}" destId="{4D28E6C0-FA63-4C62-A360-99ACF789FEC4}" srcOrd="1" destOrd="0" parTransId="{21815D58-5125-41AD-A3AE-91C7370FF722}" sibTransId="{2CD7E5ED-22ED-49C5-A3EE-9BF9DF2F2F34}"/>
    <dgm:cxn modelId="{4E8AD045-372E-4438-87E9-6149B6D67EC9}" type="presOf" srcId="{2CD7E5ED-22ED-49C5-A3EE-9BF9DF2F2F34}" destId="{1A5905BE-D28E-4907-BBED-BE463FED5AEC}" srcOrd="1" destOrd="0" presId="urn:microsoft.com/office/officeart/2005/8/layout/process1"/>
    <dgm:cxn modelId="{0A70246A-F300-47E0-AE4D-B192295AFEB1}" srcId="{55587645-B6B4-49FD-903E-3B788018CD79}" destId="{496FBDD3-06FA-4BF5-9B01-5FE681BA972C}" srcOrd="0" destOrd="0" parTransId="{7CF7D15B-636E-4BA3-AF3E-6BAA490BF2F9}" sibTransId="{DD018282-7915-4591-94DE-8ED04DC88DF7}"/>
    <dgm:cxn modelId="{A3BA2C68-A5E9-4773-9D4E-88D0D8481B25}" type="presOf" srcId="{55587645-B6B4-49FD-903E-3B788018CD79}" destId="{7100C59E-85FC-410C-A00E-D65CA8A5C305}" srcOrd="0" destOrd="0" presId="urn:microsoft.com/office/officeart/2005/8/layout/process1"/>
    <dgm:cxn modelId="{C25DA00B-70EF-482F-A83F-9A6497DF8033}" type="presOf" srcId="{F8DA0A28-5B0C-4BF4-B8FA-CE0FBF953706}" destId="{CB38A86D-04D4-4058-9B29-CEF9C3B1847B}" srcOrd="0" destOrd="0" presId="urn:microsoft.com/office/officeart/2005/8/layout/process1"/>
    <dgm:cxn modelId="{1F3AD12A-849E-4470-8425-D04C71BD3DE5}" type="presOf" srcId="{DD018282-7915-4591-94DE-8ED04DC88DF7}" destId="{1F4C2B4F-132C-4FFD-921D-CCE187BE6E7A}" srcOrd="1" destOrd="0" presId="urn:microsoft.com/office/officeart/2005/8/layout/process1"/>
    <dgm:cxn modelId="{17A6C781-5BB6-4F24-BB40-47CF061F8940}" type="presOf" srcId="{496FBDD3-06FA-4BF5-9B01-5FE681BA972C}" destId="{FBFE032B-C9CD-409A-9852-D56888BDFCB0}" srcOrd="0" destOrd="0" presId="urn:microsoft.com/office/officeart/2005/8/layout/process1"/>
    <dgm:cxn modelId="{C1113470-D394-4DD2-9B5B-F02007D4A481}" type="presParOf" srcId="{7100C59E-85FC-410C-A00E-D65CA8A5C305}" destId="{FBFE032B-C9CD-409A-9852-D56888BDFCB0}" srcOrd="0" destOrd="0" presId="urn:microsoft.com/office/officeart/2005/8/layout/process1"/>
    <dgm:cxn modelId="{B72C9739-00F8-44DB-8FCA-D1637B0B54B9}" type="presParOf" srcId="{7100C59E-85FC-410C-A00E-D65CA8A5C305}" destId="{4C68E906-B18C-4D20-9569-13EE16AA994C}" srcOrd="1" destOrd="0" presId="urn:microsoft.com/office/officeart/2005/8/layout/process1"/>
    <dgm:cxn modelId="{45C4E725-CAAD-416B-927D-A06885B2F1EE}" type="presParOf" srcId="{4C68E906-B18C-4D20-9569-13EE16AA994C}" destId="{1F4C2B4F-132C-4FFD-921D-CCE187BE6E7A}" srcOrd="0" destOrd="0" presId="urn:microsoft.com/office/officeart/2005/8/layout/process1"/>
    <dgm:cxn modelId="{C9253A27-5E7F-410C-8F9A-2FB1975B36B3}" type="presParOf" srcId="{7100C59E-85FC-410C-A00E-D65CA8A5C305}" destId="{4BE2BDEA-69D8-468D-836D-51867F45F662}" srcOrd="2" destOrd="0" presId="urn:microsoft.com/office/officeart/2005/8/layout/process1"/>
    <dgm:cxn modelId="{B448E46E-43C7-4C08-806F-CD5C62EBEF0E}" type="presParOf" srcId="{7100C59E-85FC-410C-A00E-D65CA8A5C305}" destId="{82528597-0E2A-45DA-84DC-4AE99D997542}" srcOrd="3" destOrd="0" presId="urn:microsoft.com/office/officeart/2005/8/layout/process1"/>
    <dgm:cxn modelId="{1A3152E1-67D1-4C4F-9FAB-3A880D6C1039}" type="presParOf" srcId="{82528597-0E2A-45DA-84DC-4AE99D997542}" destId="{1A5905BE-D28E-4907-BBED-BE463FED5AEC}" srcOrd="0" destOrd="0" presId="urn:microsoft.com/office/officeart/2005/8/layout/process1"/>
    <dgm:cxn modelId="{C738470D-4D06-4825-A567-22641743A2E1}" type="presParOf" srcId="{7100C59E-85FC-410C-A00E-D65CA8A5C305}" destId="{CB38A86D-04D4-4058-9B29-CEF9C3B1847B}" srcOrd="4"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E032B-C9CD-409A-9852-D56888BDFCB0}">
      <dsp:nvSpPr>
        <dsp:cNvPr id="0" name=""/>
        <dsp:cNvSpPr/>
      </dsp:nvSpPr>
      <dsp:spPr>
        <a:xfrm>
          <a:off x="0" y="0"/>
          <a:ext cx="1684437" cy="15664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noProof="0" dirty="0">
              <a:latin typeface="Calibri" panose="020F0502020204030204" pitchFamily="34" charset="0"/>
              <a:cs typeface="Calibri" panose="020F0502020204030204" pitchFamily="34" charset="0"/>
            </a:rPr>
            <a:t>Massive Ad-hoc Deployment of CPS-Systems, Recognition of Process related parameters</a:t>
          </a:r>
        </a:p>
      </dsp:txBody>
      <dsp:txXfrm>
        <a:off x="45881" y="45881"/>
        <a:ext cx="1592675" cy="1474728"/>
      </dsp:txXfrm>
    </dsp:sp>
    <dsp:sp modelId="{4C68E906-B18C-4D20-9569-13EE16AA994C}">
      <dsp:nvSpPr>
        <dsp:cNvPr id="0" name=""/>
        <dsp:cNvSpPr/>
      </dsp:nvSpPr>
      <dsp:spPr>
        <a:xfrm>
          <a:off x="1854290" y="574374"/>
          <a:ext cx="360087" cy="41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DE" sz="1300" kern="1200">
            <a:latin typeface="Calibri" panose="020F0502020204030204" pitchFamily="34" charset="0"/>
            <a:cs typeface="Calibri" panose="020F0502020204030204" pitchFamily="34" charset="0"/>
          </a:endParaRPr>
        </a:p>
      </dsp:txBody>
      <dsp:txXfrm>
        <a:off x="1854290" y="657922"/>
        <a:ext cx="252061" cy="250644"/>
      </dsp:txXfrm>
    </dsp:sp>
    <dsp:sp modelId="{4BE2BDEA-69D8-468D-836D-51867F45F662}">
      <dsp:nvSpPr>
        <dsp:cNvPr id="0" name=""/>
        <dsp:cNvSpPr/>
      </dsp:nvSpPr>
      <dsp:spPr>
        <a:xfrm>
          <a:off x="2363848" y="0"/>
          <a:ext cx="1684437" cy="15664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noProof="0" dirty="0">
              <a:latin typeface="Calibri" panose="020F0502020204030204" pitchFamily="34" charset="0"/>
              <a:cs typeface="Calibri" panose="020F0502020204030204" pitchFamily="34" charset="0"/>
            </a:rPr>
            <a:t>Automatic Correlation to find novel insights </a:t>
          </a:r>
        </a:p>
      </dsp:txBody>
      <dsp:txXfrm>
        <a:off x="2409729" y="45881"/>
        <a:ext cx="1592675" cy="1474728"/>
      </dsp:txXfrm>
    </dsp:sp>
    <dsp:sp modelId="{82528597-0E2A-45DA-84DC-4AE99D997542}">
      <dsp:nvSpPr>
        <dsp:cNvPr id="0" name=""/>
        <dsp:cNvSpPr/>
      </dsp:nvSpPr>
      <dsp:spPr>
        <a:xfrm>
          <a:off x="4216730" y="574374"/>
          <a:ext cx="357100" cy="41774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de-DE" sz="1300" kern="1200">
            <a:latin typeface="Calibri" panose="020F0502020204030204" pitchFamily="34" charset="0"/>
            <a:cs typeface="Calibri" panose="020F0502020204030204" pitchFamily="34" charset="0"/>
          </a:endParaRPr>
        </a:p>
      </dsp:txBody>
      <dsp:txXfrm>
        <a:off x="4216730" y="657922"/>
        <a:ext cx="249970" cy="250644"/>
      </dsp:txXfrm>
    </dsp:sp>
    <dsp:sp modelId="{CB38A86D-04D4-4058-9B29-CEF9C3B1847B}">
      <dsp:nvSpPr>
        <dsp:cNvPr id="0" name=""/>
        <dsp:cNvSpPr/>
      </dsp:nvSpPr>
      <dsp:spPr>
        <a:xfrm>
          <a:off x="4722061" y="0"/>
          <a:ext cx="1684437" cy="1566490"/>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noProof="0" dirty="0">
              <a:latin typeface="Calibri" panose="020F0502020204030204" pitchFamily="34" charset="0"/>
              <a:cs typeface="Calibri" panose="020F0502020204030204" pitchFamily="34" charset="0"/>
            </a:rPr>
            <a:t>Use of the data for planning, controlling processes</a:t>
          </a:r>
        </a:p>
      </dsp:txBody>
      <dsp:txXfrm>
        <a:off x="4767942" y="45881"/>
        <a:ext cx="1592675" cy="147472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8432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8432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8432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8F522DE-2595-4211-9733-08C10CCE2945}" type="slidenum">
              <a:rPr lang="en-GB"/>
              <a:pPr/>
              <a:t>‹Nr.›</a:t>
            </a:fld>
            <a:endParaRPr lang="en-GB"/>
          </a:p>
        </p:txBody>
      </p:sp>
    </p:spTree>
    <p:extLst>
      <p:ext uri="{BB962C8B-B14F-4D97-AF65-F5344CB8AC3E}">
        <p14:creationId xmlns:p14="http://schemas.microsoft.com/office/powerpoint/2010/main" val="3370567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02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Textmasterformate durch Klicken bearbeiten</a:t>
            </a:r>
          </a:p>
          <a:p>
            <a:pPr lvl="1"/>
            <a:r>
              <a:rPr lang="en-GB"/>
              <a:t>Zweite Ebene</a:t>
            </a:r>
          </a:p>
          <a:p>
            <a:pPr lvl="2"/>
            <a:r>
              <a:rPr lang="en-GB"/>
              <a:t>Dritte Ebene</a:t>
            </a:r>
          </a:p>
          <a:p>
            <a:pPr lvl="3"/>
            <a:r>
              <a:rPr lang="en-GB"/>
              <a:t>Vierte Ebene</a:t>
            </a:r>
          </a:p>
          <a:p>
            <a:pPr lvl="4"/>
            <a:r>
              <a:rPr lang="en-GB"/>
              <a:t>Fünfte Ebene</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4ACB795-123D-4B41-ABB8-5412373C4490}" type="slidenum">
              <a:rPr lang="en-GB"/>
              <a:pPr/>
              <a:t>‹Nr.›</a:t>
            </a:fld>
            <a:endParaRPr lang="en-GB"/>
          </a:p>
        </p:txBody>
      </p:sp>
    </p:spTree>
    <p:extLst>
      <p:ext uri="{BB962C8B-B14F-4D97-AF65-F5344CB8AC3E}">
        <p14:creationId xmlns:p14="http://schemas.microsoft.com/office/powerpoint/2010/main" val="253288516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599A59-FE99-4879-87C8-0A81C0B52DCB}" type="slidenum">
              <a:rPr lang="de-DE"/>
              <a:pPr/>
              <a:t>8</a:t>
            </a:fld>
            <a:endParaRPr lang="de-DE"/>
          </a:p>
        </p:txBody>
      </p:sp>
      <p:sp>
        <p:nvSpPr>
          <p:cNvPr id="416770" name="Rectangle 1026"/>
          <p:cNvSpPr>
            <a:spLocks noGrp="1" noRot="1" noChangeAspect="1" noChangeArrowheads="1" noTextEdit="1"/>
          </p:cNvSpPr>
          <p:nvPr>
            <p:ph type="sldImg"/>
          </p:nvPr>
        </p:nvSpPr>
        <p:spPr>
          <a:xfrm>
            <a:off x="541338" y="512763"/>
            <a:ext cx="6019800" cy="4516437"/>
          </a:xfrm>
          <a:ln/>
        </p:spPr>
      </p:sp>
      <p:sp>
        <p:nvSpPr>
          <p:cNvPr id="416771" name="Rectangle 1027"/>
          <p:cNvSpPr>
            <a:spLocks noGrp="1" noChangeArrowheads="1"/>
          </p:cNvSpPr>
          <p:nvPr>
            <p:ph type="body" idx="1"/>
          </p:nvPr>
        </p:nvSpPr>
        <p:spPr>
          <a:xfrm>
            <a:off x="550526" y="5543749"/>
            <a:ext cx="5917726" cy="4067193"/>
          </a:xfrm>
        </p:spPr>
        <p:txBody>
          <a:bodyPr/>
          <a:lstStyle/>
          <a:p>
            <a:endParaRPr lang="de-DE" dirty="0"/>
          </a:p>
        </p:txBody>
      </p:sp>
    </p:spTree>
    <p:extLst>
      <p:ext uri="{BB962C8B-B14F-4D97-AF65-F5344CB8AC3E}">
        <p14:creationId xmlns:p14="http://schemas.microsoft.com/office/powerpoint/2010/main" val="812506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171450" indent="-171450">
              <a:buFont typeface="Arial" panose="020B0604020202020204" pitchFamily="34" charset="0"/>
              <a:buChar char="•"/>
            </a:pPr>
            <a:endParaRPr lang="en-GB" dirty="0"/>
          </a:p>
        </p:txBody>
      </p:sp>
      <p:sp>
        <p:nvSpPr>
          <p:cNvPr id="4" name="Foliennummernplatzhalter 3"/>
          <p:cNvSpPr>
            <a:spLocks noGrp="1"/>
          </p:cNvSpPr>
          <p:nvPr>
            <p:ph type="sldNum" sz="quarter" idx="10"/>
          </p:nvPr>
        </p:nvSpPr>
        <p:spPr/>
        <p:txBody>
          <a:bodyPr/>
          <a:lstStyle/>
          <a:p>
            <a:fld id="{74ACB795-123D-4B41-ABB8-5412373C4490}" type="slidenum">
              <a:rPr lang="en-GB" smtClean="0"/>
              <a:pPr/>
              <a:t>27</a:t>
            </a:fld>
            <a:endParaRPr lang="en-GB"/>
          </a:p>
        </p:txBody>
      </p:sp>
    </p:spTree>
    <p:extLst>
      <p:ext uri="{BB962C8B-B14F-4D97-AF65-F5344CB8AC3E}">
        <p14:creationId xmlns:p14="http://schemas.microsoft.com/office/powerpoint/2010/main" val="4012794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fontAlgn="ct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4433279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fld id="{74ACB795-123D-4B41-ABB8-5412373C4490}" type="slidenum">
              <a:rPr lang="en-GB" smtClean="0"/>
              <a:pPr/>
              <a:t>15</a:t>
            </a:fld>
            <a:endParaRPr lang="en-GB"/>
          </a:p>
        </p:txBody>
      </p:sp>
    </p:spTree>
    <p:extLst>
      <p:ext uri="{BB962C8B-B14F-4D97-AF65-F5344CB8AC3E}">
        <p14:creationId xmlns:p14="http://schemas.microsoft.com/office/powerpoint/2010/main" val="1566333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fld id="{74ACB795-123D-4B41-ABB8-5412373C4490}" type="slidenum">
              <a:rPr lang="en-GB" smtClean="0"/>
              <a:pPr/>
              <a:t>16</a:t>
            </a:fld>
            <a:endParaRPr lang="en-GB"/>
          </a:p>
        </p:txBody>
      </p:sp>
    </p:spTree>
    <p:extLst>
      <p:ext uri="{BB962C8B-B14F-4D97-AF65-F5344CB8AC3E}">
        <p14:creationId xmlns:p14="http://schemas.microsoft.com/office/powerpoint/2010/main" val="3577873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fld id="{74ACB795-123D-4B41-ABB8-5412373C4490}" type="slidenum">
              <a:rPr lang="en-GB" smtClean="0"/>
              <a:pPr/>
              <a:t>17</a:t>
            </a:fld>
            <a:endParaRPr lang="en-GB"/>
          </a:p>
        </p:txBody>
      </p:sp>
    </p:spTree>
    <p:extLst>
      <p:ext uri="{BB962C8B-B14F-4D97-AF65-F5344CB8AC3E}">
        <p14:creationId xmlns:p14="http://schemas.microsoft.com/office/powerpoint/2010/main" val="33571667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fld id="{74ACB795-123D-4B41-ABB8-5412373C4490}" type="slidenum">
              <a:rPr lang="en-GB" smtClean="0"/>
              <a:pPr/>
              <a:t>18</a:t>
            </a:fld>
            <a:endParaRPr lang="en-GB"/>
          </a:p>
        </p:txBody>
      </p:sp>
    </p:spTree>
    <p:extLst>
      <p:ext uri="{BB962C8B-B14F-4D97-AF65-F5344CB8AC3E}">
        <p14:creationId xmlns:p14="http://schemas.microsoft.com/office/powerpoint/2010/main" val="8960709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fld id="{74ACB795-123D-4B41-ABB8-5412373C4490}" type="slidenum">
              <a:rPr lang="en-GB" smtClean="0"/>
              <a:pPr/>
              <a:t>19</a:t>
            </a:fld>
            <a:endParaRPr lang="en-GB"/>
          </a:p>
        </p:txBody>
      </p:sp>
    </p:spTree>
    <p:extLst>
      <p:ext uri="{BB962C8B-B14F-4D97-AF65-F5344CB8AC3E}">
        <p14:creationId xmlns:p14="http://schemas.microsoft.com/office/powerpoint/2010/main" val="1541929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fld id="{74ACB795-123D-4B41-ABB8-5412373C4490}" type="slidenum">
              <a:rPr lang="en-GB" smtClean="0"/>
              <a:pPr/>
              <a:t>21</a:t>
            </a:fld>
            <a:endParaRPr lang="en-GB"/>
          </a:p>
        </p:txBody>
      </p:sp>
    </p:spTree>
    <p:extLst>
      <p:ext uri="{BB962C8B-B14F-4D97-AF65-F5344CB8AC3E}">
        <p14:creationId xmlns:p14="http://schemas.microsoft.com/office/powerpoint/2010/main" val="3217111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en-GB" dirty="0"/>
          </a:p>
        </p:txBody>
      </p:sp>
      <p:sp>
        <p:nvSpPr>
          <p:cNvPr id="4" name="Foliennummernplatzhalter 3"/>
          <p:cNvSpPr>
            <a:spLocks noGrp="1"/>
          </p:cNvSpPr>
          <p:nvPr>
            <p:ph type="sldNum" sz="quarter" idx="10"/>
          </p:nvPr>
        </p:nvSpPr>
        <p:spPr/>
        <p:txBody>
          <a:bodyPr/>
          <a:lstStyle/>
          <a:p>
            <a:fld id="{74ACB795-123D-4B41-ABB8-5412373C4490}" type="slidenum">
              <a:rPr lang="en-GB" smtClean="0"/>
              <a:pPr/>
              <a:t>23</a:t>
            </a:fld>
            <a:endParaRPr lang="en-GB"/>
          </a:p>
        </p:txBody>
      </p:sp>
    </p:spTree>
    <p:extLst>
      <p:ext uri="{BB962C8B-B14F-4D97-AF65-F5344CB8AC3E}">
        <p14:creationId xmlns:p14="http://schemas.microsoft.com/office/powerpoint/2010/main" val="30738062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screen">
            <a:lum bright="14000" contrast="-4000"/>
            <a:grayscl/>
            <a:extLst>
              <a:ext uri="{28A0092B-C50C-407E-A947-70E740481C1C}">
                <a14:useLocalDpi xmlns:a14="http://schemas.microsoft.com/office/drawing/2010/main"/>
              </a:ext>
            </a:extLst>
          </a:blip>
          <a:srcRect/>
          <a:stretch>
            <a:fillRect/>
          </a:stretch>
        </p:blipFill>
        <p:spPr bwMode="auto">
          <a:xfrm>
            <a:off x="87313" y="3479800"/>
            <a:ext cx="9056687" cy="2924175"/>
          </a:xfrm>
          <a:prstGeom prst="rect">
            <a:avLst/>
          </a:prstGeom>
          <a:noFill/>
          <a:ln w="9525">
            <a:noFill/>
            <a:miter lim="800000"/>
            <a:headEnd/>
            <a:tailEnd/>
          </a:ln>
        </p:spPr>
      </p:pic>
      <p:pic>
        <p:nvPicPr>
          <p:cNvPr id="3" name="Picture 9" descr="II_rahmen_neu_titel"/>
          <p:cNvPicPr>
            <a:picLocks noChangeAspect="1" noChangeArrowheads="1"/>
          </p:cNvPicPr>
          <p:nvPr/>
        </p:nvPicPr>
        <p:blipFill>
          <a:blip r:embed="rId3" cstate="print"/>
          <a:srcRect/>
          <a:stretch>
            <a:fillRect/>
          </a:stretch>
        </p:blipFill>
        <p:spPr bwMode="auto">
          <a:xfrm>
            <a:off x="0" y="-3175"/>
            <a:ext cx="9144000" cy="6870700"/>
          </a:xfrm>
          <a:prstGeom prst="rect">
            <a:avLst/>
          </a:prstGeom>
          <a:noFill/>
          <a:ln w="9525">
            <a:noFill/>
            <a:miter lim="800000"/>
            <a:headEnd/>
            <a:tailEnd/>
          </a:ln>
        </p:spPr>
      </p:pic>
      <p:sp>
        <p:nvSpPr>
          <p:cNvPr id="4" name="Text Box 14"/>
          <p:cNvSpPr txBox="1">
            <a:spLocks noChangeArrowheads="1"/>
          </p:cNvSpPr>
          <p:nvPr/>
        </p:nvSpPr>
        <p:spPr bwMode="auto">
          <a:xfrm>
            <a:off x="396874" y="6426253"/>
            <a:ext cx="5620468" cy="307777"/>
          </a:xfrm>
          <a:prstGeom prst="rect">
            <a:avLst/>
          </a:prstGeom>
          <a:noFill/>
          <a:ln w="9525">
            <a:noFill/>
            <a:miter lim="800000"/>
            <a:headEnd/>
            <a:tailEnd/>
          </a:ln>
          <a:effectLst/>
        </p:spPr>
        <p:txBody>
          <a:bodyPr wrap="square" lIns="0" tIns="0" rIns="0" bIns="0">
            <a:spAutoFit/>
          </a:bodyPr>
          <a:lstStyle/>
          <a:p>
            <a:pPr>
              <a:defRPr/>
            </a:pPr>
            <a:r>
              <a:rPr lang="en-US" sz="1000" dirty="0">
                <a:latin typeface="Arial" pitchFamily="34" charset="0"/>
              </a:rPr>
              <a:t>KIT – </a:t>
            </a:r>
            <a:r>
              <a:rPr lang="de-DE" sz="1000" dirty="0">
                <a:latin typeface="Arial" pitchFamily="34" charset="0"/>
              </a:rPr>
              <a:t>Universität des Landes Baden-Württemberg und </a:t>
            </a:r>
            <a:br>
              <a:rPr lang="de-DE" sz="1000" dirty="0">
                <a:latin typeface="Arial" pitchFamily="34" charset="0"/>
              </a:rPr>
            </a:br>
            <a:r>
              <a:rPr lang="de-DE" sz="1000" dirty="0">
                <a:latin typeface="Arial" pitchFamily="34" charset="0"/>
              </a:rPr>
              <a:t>nationales Forschungszentrum in der Helmholtz-Gemeinschaft</a:t>
            </a:r>
            <a:endParaRPr lang="en-US" sz="1000" dirty="0">
              <a:latin typeface="Arial" pitchFamily="34" charset="0"/>
            </a:endParaRPr>
          </a:p>
        </p:txBody>
      </p:sp>
      <p:sp>
        <p:nvSpPr>
          <p:cNvPr id="5" name="Text Box 21"/>
          <p:cNvSpPr txBox="1">
            <a:spLocks noChangeArrowheads="1"/>
          </p:cNvSpPr>
          <p:nvPr/>
        </p:nvSpPr>
        <p:spPr bwMode="auto">
          <a:xfrm>
            <a:off x="385763" y="3289300"/>
            <a:ext cx="8532812" cy="307975"/>
          </a:xfrm>
          <a:prstGeom prst="rect">
            <a:avLst/>
          </a:prstGeom>
          <a:noFill/>
          <a:ln w="9525">
            <a:noFill/>
            <a:miter lim="800000"/>
            <a:headEnd/>
            <a:tailEnd/>
          </a:ln>
          <a:effectLst/>
        </p:spPr>
        <p:txBody>
          <a:bodyPr lIns="0" tIns="0" rIns="0" bIns="0" anchor="ctr">
            <a:spAutoFit/>
          </a:bodyPr>
          <a:lstStyle/>
          <a:p>
            <a:pPr algn="l">
              <a:defRPr/>
            </a:pPr>
            <a:br>
              <a:rPr lang="de-DE" sz="1000" dirty="0">
                <a:solidFill>
                  <a:schemeClr val="bg1"/>
                </a:solidFill>
                <a:latin typeface="Arial" pitchFamily="34" charset="0"/>
              </a:rPr>
            </a:br>
            <a:r>
              <a:rPr lang="de-DE" sz="1000" dirty="0">
                <a:solidFill>
                  <a:schemeClr val="bg1"/>
                </a:solidFill>
                <a:latin typeface="Arial" pitchFamily="34" charset="0"/>
              </a:rPr>
              <a:t>LEHRSTUHL FÜR PERVASIVE</a:t>
            </a:r>
            <a:r>
              <a:rPr lang="de-DE" sz="1000" baseline="0" dirty="0">
                <a:solidFill>
                  <a:schemeClr val="bg1"/>
                </a:solidFill>
                <a:latin typeface="Arial" pitchFamily="34" charset="0"/>
              </a:rPr>
              <a:t> COMPUTER SYSTEMS, </a:t>
            </a:r>
            <a:r>
              <a:rPr lang="de-DE" sz="1000" dirty="0">
                <a:solidFill>
                  <a:schemeClr val="bg1"/>
                </a:solidFill>
                <a:latin typeface="Arial" pitchFamily="34" charset="0"/>
              </a:rPr>
              <a:t>INSTITUT FÜR TELEMATIK, FAKULTÄT FÜR INFORMATIK</a:t>
            </a:r>
          </a:p>
        </p:txBody>
      </p:sp>
      <p:sp>
        <p:nvSpPr>
          <p:cNvPr id="6" name="Text Box 14"/>
          <p:cNvSpPr txBox="1">
            <a:spLocks noChangeArrowheads="1"/>
          </p:cNvSpPr>
          <p:nvPr/>
        </p:nvSpPr>
        <p:spPr bwMode="auto">
          <a:xfrm>
            <a:off x="7318375" y="6497638"/>
            <a:ext cx="1727200" cy="244475"/>
          </a:xfrm>
          <a:prstGeom prst="rect">
            <a:avLst/>
          </a:prstGeom>
          <a:noFill/>
          <a:ln w="9525">
            <a:noFill/>
            <a:miter lim="800000"/>
            <a:headEnd/>
            <a:tailEnd/>
          </a:ln>
          <a:effectLst/>
        </p:spPr>
        <p:txBody>
          <a:bodyPr lIns="0" tIns="0" rIns="0" bIns="0">
            <a:spAutoFit/>
          </a:bodyPr>
          <a:lstStyle/>
          <a:p>
            <a:pPr algn="r">
              <a:defRPr/>
            </a:pPr>
            <a:r>
              <a:rPr lang="de-DE" sz="1600" b="1">
                <a:solidFill>
                  <a:schemeClr val="bg1"/>
                </a:solidFill>
              </a:rPr>
              <a:t>www.kit.edu</a:t>
            </a:r>
          </a:p>
        </p:txBody>
      </p:sp>
      <p:pic>
        <p:nvPicPr>
          <p:cNvPr id="8" name="Picture 2" descr="C:\versioned\KlausSVN\Dissertation\presentations\Disputation\kit_logo_de_farbe_positiv.jpg"/>
          <p:cNvPicPr>
            <a:picLocks noChangeAspect="1" noChangeArrowheads="1"/>
          </p:cNvPicPr>
          <p:nvPr userDrawn="1"/>
        </p:nvPicPr>
        <p:blipFill>
          <a:blip r:embed="rId4" cstate="screen">
            <a:extLst>
              <a:ext uri="{28A0092B-C50C-407E-A947-70E740481C1C}">
                <a14:useLocalDpi xmlns:a14="http://schemas.microsoft.com/office/drawing/2010/main"/>
              </a:ext>
            </a:extLst>
          </a:blip>
          <a:srcRect/>
          <a:stretch>
            <a:fillRect/>
          </a:stretch>
        </p:blipFill>
        <p:spPr bwMode="auto">
          <a:xfrm>
            <a:off x="396874" y="333375"/>
            <a:ext cx="1617664" cy="739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59563" y="333375"/>
            <a:ext cx="2089150" cy="575945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390525" y="333375"/>
            <a:ext cx="6116638" cy="575945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6868" name="Rectangle 4"/>
          <p:cNvSpPr>
            <a:spLocks noGrp="1" noChangeArrowheads="1"/>
          </p:cNvSpPr>
          <p:nvPr>
            <p:ph type="ctrTitle"/>
          </p:nvPr>
        </p:nvSpPr>
        <p:spPr>
          <a:xfrm>
            <a:off x="395288" y="1268413"/>
            <a:ext cx="8389937" cy="649287"/>
          </a:xfrm>
          <a:extLst>
            <a:ext uri="{909E8E84-426E-40DD-AFC4-6F175D3DCCD1}">
              <a14:hiddenFill xmlns:a14="http://schemas.microsoft.com/office/drawing/2010/main">
                <a:solidFill>
                  <a:srgbClr val="50AAE6"/>
                </a:solidFill>
              </a14:hiddenFill>
            </a:ext>
          </a:extLst>
        </p:spPr>
        <p:txBody>
          <a:bodyPr/>
          <a:lstStyle>
            <a:lvl1pPr>
              <a:lnSpc>
                <a:spcPct val="90000"/>
              </a:lnSpc>
              <a:defRPr sz="2600"/>
            </a:lvl1pPr>
          </a:lstStyle>
          <a:p>
            <a:pPr lvl="0"/>
            <a:r>
              <a:rPr lang="de-DE" noProof="0"/>
              <a:t>Titel durch Klicken hinzufügen</a:t>
            </a:r>
          </a:p>
        </p:txBody>
      </p:sp>
      <p:sp>
        <p:nvSpPr>
          <p:cNvPr id="36869" name="Rectangle 5"/>
          <p:cNvSpPr>
            <a:spLocks noGrp="1" noChangeArrowheads="1"/>
          </p:cNvSpPr>
          <p:nvPr>
            <p:ph type="subTitle" idx="1"/>
          </p:nvPr>
        </p:nvSpPr>
        <p:spPr>
          <a:xfrm>
            <a:off x="396875" y="2232025"/>
            <a:ext cx="8370888" cy="620713"/>
          </a:xfrm>
        </p:spPr>
        <p:txBody>
          <a:bodyPr/>
          <a:lstStyle>
            <a:lvl1pPr marL="0" indent="0">
              <a:spcBef>
                <a:spcPct val="0"/>
              </a:spcBef>
              <a:buFontTx/>
              <a:buNone/>
              <a:defRPr sz="2000" b="1">
                <a:solidFill>
                  <a:srgbClr val="000000"/>
                </a:solidFill>
              </a:defRPr>
            </a:lvl1pPr>
          </a:lstStyle>
          <a:p>
            <a:pPr lvl="0"/>
            <a:r>
              <a:rPr lang="de-DE" noProof="0"/>
              <a:t>Untertitel durch Klicken hinzufügen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Slide ">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1" y="3910061"/>
            <a:ext cx="8228013" cy="2622222"/>
          </a:xfrm>
        </p:spPr>
        <p:txBody>
          <a:bodyPr lIns="0" rIns="0" anchor="b" anchorCtr="0">
            <a:noAutofit/>
          </a:bodyPr>
          <a:lstStyle>
            <a:lvl1pPr marL="0" indent="0" algn="l">
              <a:lnSpc>
                <a:spcPts val="3482"/>
              </a:lnSpc>
              <a:spcBef>
                <a:spcPts val="0"/>
              </a:spcBef>
              <a:spcAft>
                <a:spcPts val="0"/>
              </a:spcAft>
              <a:buNone/>
              <a:defRPr sz="3562" b="0" baseline="0">
                <a:solidFill>
                  <a:schemeClr val="bg1"/>
                </a:solidFill>
              </a:defRPr>
            </a:lvl1pPr>
            <a:lvl2pPr marL="0" indent="0">
              <a:lnSpc>
                <a:spcPct val="100000"/>
              </a:lnSpc>
              <a:spcAft>
                <a:spcPts val="0"/>
              </a:spcAft>
              <a:buNone/>
              <a:defRPr sz="1687">
                <a:solidFill>
                  <a:schemeClr val="bg1"/>
                </a:solidFill>
              </a:defRPr>
            </a:lvl2pPr>
            <a:lvl3pPr marL="417677" indent="0">
              <a:buNone/>
              <a:defRPr/>
            </a:lvl3pPr>
          </a:lstStyle>
          <a:p>
            <a:pPr lvl="0"/>
            <a:r>
              <a:rPr lang="en-US" dirty="0"/>
              <a:t>Master Divider Slide Headline</a:t>
            </a:r>
          </a:p>
        </p:txBody>
      </p:sp>
    </p:spTree>
    <p:extLst>
      <p:ext uri="{BB962C8B-B14F-4D97-AF65-F5344CB8AC3E}">
        <p14:creationId xmlns:p14="http://schemas.microsoft.com/office/powerpoint/2010/main" val="36234563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800"/>
            </a:lvl1pPr>
          </a:lstStyle>
          <a:p>
            <a:r>
              <a:rPr lang="de-DE" dirty="0"/>
              <a:t>Titelmasterformat durch Klicken bearbeiten</a:t>
            </a:r>
          </a:p>
        </p:txBody>
      </p:sp>
      <p:sp>
        <p:nvSpPr>
          <p:cNvPr id="3" name="Inhaltsplatzhalter 2"/>
          <p:cNvSpPr>
            <a:spLocks noGrp="1"/>
          </p:cNvSpPr>
          <p:nvPr>
            <p:ph idx="1"/>
          </p:nvPr>
        </p:nvSpPr>
        <p:spPr/>
        <p:txBody>
          <a:bodyPr/>
          <a:lstStyle>
            <a:lvl1pPr marL="361950" indent="-361950">
              <a:spcBef>
                <a:spcPts val="700"/>
              </a:spcBef>
              <a:tabLst/>
              <a:defRPr sz="2400"/>
            </a:lvl1pPr>
            <a:lvl2pPr indent="-396000">
              <a:spcBef>
                <a:spcPts val="700"/>
              </a:spcBef>
              <a:defRPr/>
            </a:lvl2pPr>
            <a:lvl3pPr indent="-324000">
              <a:spcBef>
                <a:spcPts val="700"/>
              </a:spcBef>
              <a:defRPr/>
            </a:lvl3pPr>
            <a:lvl4pPr indent="-324000">
              <a:spcBef>
                <a:spcPts val="700"/>
              </a:spcBef>
              <a:defRPr/>
            </a:lvl4pPr>
            <a:lvl5pPr indent="-324000">
              <a:spcBef>
                <a:spcPts val="700"/>
              </a:spcBef>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Rectangle 12"/>
          <p:cNvSpPr>
            <a:spLocks noGrp="1" noChangeArrowheads="1"/>
          </p:cNvSpPr>
          <p:nvPr>
            <p:ph type="ftr" sz="quarter" idx="10"/>
          </p:nvPr>
        </p:nvSpPr>
        <p:spPr>
          <a:ln/>
        </p:spPr>
        <p:txBody>
          <a:bodyPr/>
          <a:lstStyle>
            <a:lvl1pPr algn="ctr">
              <a:defRPr u="none"/>
            </a:lvl1pPr>
          </a:lstStyle>
          <a:p>
            <a:r>
              <a:rPr lang="de-DE" dirty="0"/>
              <a:t>Entwicklung eines intelligenten Annotationstools für Sensordaten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3200" b="1" cap="all"/>
            </a:lvl1pPr>
          </a:lstStyle>
          <a:p>
            <a:r>
              <a:rPr lang="de-DE"/>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921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66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png"/><Relationship Id="rId3" Type="http://schemas.openxmlformats.org/officeDocument/2006/relationships/slideLayout" Target="../slideLayouts/slideLayout3.xml"/><Relationship Id="rId21" Type="http://schemas.openxmlformats.org/officeDocument/2006/relationships/image" Target="../media/image7.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20"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I_rahmen_neu_folge"/>
          <p:cNvPicPr>
            <a:picLocks noChangeAspect="1" noChangeArrowheads="1"/>
          </p:cNvPicPr>
          <p:nvPr/>
        </p:nvPicPr>
        <p:blipFill>
          <a:blip r:embed="rId15" cstate="print"/>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390525" y="333375"/>
            <a:ext cx="6911975"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de-DE" noProof="0" dirty="0"/>
              <a:t>Click </a:t>
            </a:r>
            <a:r>
              <a:rPr lang="de-DE" noProof="0" dirty="0" err="1"/>
              <a:t>to</a:t>
            </a:r>
            <a:r>
              <a:rPr lang="de-DE" noProof="0" dirty="0"/>
              <a:t> </a:t>
            </a:r>
            <a:r>
              <a:rPr lang="de-DE" noProof="0" dirty="0" err="1"/>
              <a:t>add</a:t>
            </a:r>
            <a:r>
              <a:rPr lang="de-DE" noProof="0" dirty="0"/>
              <a:t> title</a:t>
            </a:r>
          </a:p>
        </p:txBody>
      </p:sp>
      <p:sp>
        <p:nvSpPr>
          <p:cNvPr id="1028" name="Rectangle 3"/>
          <p:cNvSpPr>
            <a:spLocks noGrp="1" noChangeArrowheads="1"/>
          </p:cNvSpPr>
          <p:nvPr>
            <p:ph type="body" idx="1"/>
          </p:nvPr>
        </p:nvSpPr>
        <p:spPr bwMode="auto">
          <a:xfrm>
            <a:off x="392113" y="1198563"/>
            <a:ext cx="8356600" cy="47450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noProof="0" dirty="0"/>
              <a:t>Click </a:t>
            </a:r>
            <a:r>
              <a:rPr lang="de-DE" noProof="0" dirty="0" err="1"/>
              <a:t>to</a:t>
            </a:r>
            <a:r>
              <a:rPr lang="de-DE" noProof="0" dirty="0"/>
              <a:t> </a:t>
            </a:r>
            <a:r>
              <a:rPr lang="de-DE" noProof="0" dirty="0" err="1"/>
              <a:t>add</a:t>
            </a:r>
            <a:r>
              <a:rPr lang="de-DE" noProof="0" dirty="0"/>
              <a:t> </a:t>
            </a:r>
            <a:r>
              <a:rPr lang="de-DE" noProof="0" dirty="0" err="1"/>
              <a:t>text</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1034" name="Text Box 10"/>
          <p:cNvSpPr txBox="1">
            <a:spLocks noChangeArrowheads="1"/>
          </p:cNvSpPr>
          <p:nvPr/>
        </p:nvSpPr>
        <p:spPr bwMode="auto">
          <a:xfrm>
            <a:off x="5850190" y="6433521"/>
            <a:ext cx="3183655" cy="360362"/>
          </a:xfrm>
          <a:prstGeom prst="rect">
            <a:avLst/>
          </a:prstGeom>
          <a:noFill/>
          <a:ln w="9525">
            <a:noFill/>
            <a:miter lim="800000"/>
            <a:headEnd/>
            <a:tailEnd/>
          </a:ln>
          <a:effectLst/>
        </p:spPr>
        <p:txBody>
          <a:bodyPr lIns="0" tIns="0" rIns="0" bIns="0"/>
          <a:lstStyle/>
          <a:p>
            <a:pPr algn="r">
              <a:spcBef>
                <a:spcPct val="50000"/>
              </a:spcBef>
              <a:defRPr/>
            </a:pPr>
            <a:r>
              <a:rPr lang="de-DE" sz="1000" noProof="0" dirty="0">
                <a:latin typeface="Arial" pitchFamily="34" charset="0"/>
              </a:rPr>
              <a:t>Lehrstuhl für </a:t>
            </a:r>
            <a:r>
              <a:rPr lang="de-DE" sz="1000" noProof="0" dirty="0" err="1">
                <a:latin typeface="Arial" pitchFamily="34" charset="0"/>
              </a:rPr>
              <a:t>Pervasive</a:t>
            </a:r>
            <a:r>
              <a:rPr lang="de-DE" sz="1000" noProof="0" dirty="0">
                <a:latin typeface="Arial" pitchFamily="34" charset="0"/>
              </a:rPr>
              <a:t> Computer Systems,</a:t>
            </a:r>
          </a:p>
          <a:p>
            <a:pPr algn="r">
              <a:spcBef>
                <a:spcPct val="50000"/>
              </a:spcBef>
              <a:defRPr/>
            </a:pPr>
            <a:r>
              <a:rPr lang="de-DE" sz="1000" noProof="0" dirty="0">
                <a:latin typeface="Arial" pitchFamily="34" charset="0"/>
              </a:rPr>
              <a:t>Institut für Telematik, Fakultät für Informatik</a:t>
            </a:r>
          </a:p>
        </p:txBody>
      </p:sp>
      <p:sp>
        <p:nvSpPr>
          <p:cNvPr id="1035" name="Text Box 11"/>
          <p:cNvSpPr txBox="1">
            <a:spLocks noChangeArrowheads="1"/>
          </p:cNvSpPr>
          <p:nvPr/>
        </p:nvSpPr>
        <p:spPr bwMode="auto">
          <a:xfrm>
            <a:off x="142673" y="6445250"/>
            <a:ext cx="325438" cy="215900"/>
          </a:xfrm>
          <a:prstGeom prst="rect">
            <a:avLst/>
          </a:prstGeom>
          <a:noFill/>
          <a:ln w="9525">
            <a:noFill/>
            <a:miter lim="800000"/>
            <a:headEnd/>
            <a:tailEnd/>
          </a:ln>
          <a:effectLst/>
        </p:spPr>
        <p:txBody>
          <a:bodyPr lIns="0" tIns="0" rIns="0" bIns="0"/>
          <a:lstStyle/>
          <a:p>
            <a:pPr>
              <a:spcBef>
                <a:spcPct val="50000"/>
              </a:spcBef>
              <a:defRPr/>
            </a:pPr>
            <a:fld id="{8C0F9C85-1605-44FB-B89E-0505D1D630E7}" type="slidenum">
              <a:rPr lang="de-DE" sz="1000" b="1"/>
              <a:pPr>
                <a:spcBef>
                  <a:spcPct val="50000"/>
                </a:spcBef>
                <a:defRPr/>
              </a:pPr>
              <a:t>‹Nr.›</a:t>
            </a:fld>
            <a:endParaRPr lang="de-DE" sz="1000" b="1" dirty="0"/>
          </a:p>
        </p:txBody>
      </p:sp>
      <p:sp>
        <p:nvSpPr>
          <p:cNvPr id="2" name="Rectangle 11"/>
          <p:cNvSpPr>
            <a:spLocks noChangeArrowheads="1"/>
          </p:cNvSpPr>
          <p:nvPr/>
        </p:nvSpPr>
        <p:spPr bwMode="auto">
          <a:xfrm>
            <a:off x="504623" y="6445250"/>
            <a:ext cx="863600" cy="360363"/>
          </a:xfrm>
          <a:prstGeom prst="rect">
            <a:avLst/>
          </a:prstGeom>
          <a:noFill/>
          <a:ln w="9525">
            <a:noFill/>
            <a:miter lim="800000"/>
            <a:headEnd/>
            <a:tailEnd/>
          </a:ln>
          <a:effectLst/>
        </p:spPr>
        <p:txBody>
          <a:bodyPr lIns="0" tIns="0" rIns="0" bIns="0"/>
          <a:lstStyle/>
          <a:p>
            <a:pPr>
              <a:defRPr/>
            </a:pPr>
            <a:fld id="{FBF0773F-9DFE-4213-A82A-43FB290BE3C2}" type="datetime1">
              <a:rPr lang="de-DE" sz="1000">
                <a:latin typeface="Arial" pitchFamily="34" charset="0"/>
              </a:rPr>
              <a:pPr>
                <a:defRPr/>
              </a:pPr>
              <a:t>17.07.2016</a:t>
            </a:fld>
            <a:endParaRPr lang="de-DE" sz="1000" dirty="0">
              <a:latin typeface="Arial" pitchFamily="34" charset="0"/>
            </a:endParaRPr>
          </a:p>
        </p:txBody>
      </p:sp>
      <p:sp>
        <p:nvSpPr>
          <p:cNvPr id="1036" name="Rectangle 12"/>
          <p:cNvSpPr>
            <a:spLocks noGrp="1" noChangeArrowheads="1"/>
          </p:cNvSpPr>
          <p:nvPr>
            <p:ph type="ftr" sz="quarter" idx="3"/>
          </p:nvPr>
        </p:nvSpPr>
        <p:spPr bwMode="auto">
          <a:xfrm>
            <a:off x="1288027" y="6445250"/>
            <a:ext cx="4542502" cy="3603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ctr">
              <a:defRPr lang="de-DE" sz="1100" u="none" smtClean="0">
                <a:effectLst/>
              </a:defRPr>
            </a:lvl1pPr>
          </a:lstStyle>
          <a:p>
            <a:r>
              <a:rPr lang="de-DE" dirty="0"/>
              <a:t>Entwicklung eines intelligenten Annotationstools für Sensordaten </a:t>
            </a:r>
          </a:p>
        </p:txBody>
      </p:sp>
      <p:pic>
        <p:nvPicPr>
          <p:cNvPr id="1033" name="Picture 9" descr="KITlogo_4c_frutige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7667625" y="341313"/>
            <a:ext cx="1084263" cy="495300"/>
          </a:xfrm>
          <a:prstGeom prst="rect">
            <a:avLst/>
          </a:prstGeom>
          <a:noFill/>
          <a:ln w="9525">
            <a:noFill/>
            <a:miter lim="800000"/>
            <a:headEnd/>
            <a:tailEnd/>
          </a:ln>
        </p:spPr>
      </p:pic>
      <p:pic>
        <p:nvPicPr>
          <p:cNvPr id="10" name="Picture 2" descr="C:\versioned\KlausSVN\Dissertation\presentations\Disputation\kit_logo_de_farbe_positiv.jpg"/>
          <p:cNvPicPr>
            <a:picLocks noChangeAspect="1" noChangeArrowheads="1"/>
          </p:cNvPicPr>
          <p:nvPr userDrawn="1"/>
        </p:nvPicPr>
        <p:blipFill>
          <a:blip r:embed="rId17" cstate="screen">
            <a:extLst>
              <a:ext uri="{28A0092B-C50C-407E-A947-70E740481C1C}">
                <a14:useLocalDpi xmlns:a14="http://schemas.microsoft.com/office/drawing/2010/main"/>
              </a:ext>
            </a:extLst>
          </a:blip>
          <a:srcRect/>
          <a:stretch>
            <a:fillRect/>
          </a:stretch>
        </p:blipFill>
        <p:spPr bwMode="auto">
          <a:xfrm>
            <a:off x="7668760" y="341313"/>
            <a:ext cx="1083128" cy="4953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hf sldNum="0" hdr="0" dt="0"/>
  <p:txStyles>
    <p:titleStyle>
      <a:lvl1pPr algn="l" rtl="0" eaLnBrk="1" fontAlgn="base" hangingPunct="1">
        <a:spcBef>
          <a:spcPct val="0"/>
        </a:spcBef>
        <a:spcAft>
          <a:spcPct val="0"/>
        </a:spcAft>
        <a:defRPr sz="26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314325" indent="-314325" algn="l" rtl="0" eaLnBrk="1" fontAlgn="base" hangingPunct="1">
        <a:spcBef>
          <a:spcPct val="20000"/>
        </a:spcBef>
        <a:spcAft>
          <a:spcPct val="0"/>
        </a:spcAft>
        <a:buBlip>
          <a:blip r:embed="rId18"/>
        </a:buBlip>
        <a:defRPr sz="2600">
          <a:solidFill>
            <a:schemeClr val="tx1"/>
          </a:solidFill>
          <a:latin typeface="+mn-lt"/>
          <a:ea typeface="+mn-ea"/>
          <a:cs typeface="+mn-cs"/>
        </a:defRPr>
      </a:lvl1pPr>
      <a:lvl2pPr marL="790575" indent="-314325" algn="l" rtl="0" eaLnBrk="1" fontAlgn="base" hangingPunct="1">
        <a:spcBef>
          <a:spcPct val="20000"/>
        </a:spcBef>
        <a:spcAft>
          <a:spcPct val="0"/>
        </a:spcAft>
        <a:buBlip>
          <a:blip r:embed="rId19"/>
        </a:buBlip>
        <a:defRPr sz="2200">
          <a:solidFill>
            <a:schemeClr val="tx1"/>
          </a:solidFill>
          <a:latin typeface="+mn-lt"/>
        </a:defRPr>
      </a:lvl2pPr>
      <a:lvl3pPr marL="1209675" indent="-276225" algn="l" rtl="0" eaLnBrk="1" fontAlgn="base" hangingPunct="1">
        <a:spcBef>
          <a:spcPct val="20000"/>
        </a:spcBef>
        <a:spcAft>
          <a:spcPct val="0"/>
        </a:spcAft>
        <a:buBlip>
          <a:blip r:embed="rId20"/>
        </a:buBlip>
        <a:defRPr sz="2000">
          <a:solidFill>
            <a:schemeClr val="tx1"/>
          </a:solidFill>
          <a:latin typeface="+mn-lt"/>
        </a:defRPr>
      </a:lvl3pPr>
      <a:lvl4pPr marL="1657350" indent="-276225" algn="l" rtl="0" eaLnBrk="1" fontAlgn="base" hangingPunct="1">
        <a:spcBef>
          <a:spcPct val="20000"/>
        </a:spcBef>
        <a:spcAft>
          <a:spcPct val="0"/>
        </a:spcAft>
        <a:buBlip>
          <a:blip r:embed="rId20"/>
        </a:buBlip>
        <a:defRPr sz="1800">
          <a:solidFill>
            <a:schemeClr val="tx1"/>
          </a:solidFill>
          <a:latin typeface="+mn-lt"/>
        </a:defRPr>
      </a:lvl4pPr>
      <a:lvl5pPr marL="2095500" indent="-276225" algn="l" rtl="0" eaLnBrk="1" fontAlgn="base" hangingPunct="1">
        <a:spcBef>
          <a:spcPct val="20000"/>
        </a:spcBef>
        <a:spcAft>
          <a:spcPct val="0"/>
        </a:spcAft>
        <a:buBlip>
          <a:blip r:embed="rId20"/>
        </a:buBlip>
        <a:defRPr sz="1600">
          <a:solidFill>
            <a:schemeClr val="tx1"/>
          </a:solidFill>
          <a:latin typeface="+mn-lt"/>
        </a:defRPr>
      </a:lvl5pPr>
      <a:lvl6pPr marL="2514600" indent="-228600" algn="l" rtl="0" eaLnBrk="1" fontAlgn="base" hangingPunct="1">
        <a:spcBef>
          <a:spcPct val="20000"/>
        </a:spcBef>
        <a:spcAft>
          <a:spcPct val="0"/>
        </a:spcAft>
        <a:buSzPct val="60000"/>
        <a:buBlip>
          <a:blip r:embed="rId21"/>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21"/>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21"/>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21"/>
        </a:buBlip>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jpeg"/><Relationship Id="rId12"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jpe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hadoop.apache.org/cor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hyperlink" Target="https://users.soe.ucsc.edu/~niejiazhong/slides/chandra.pdf" TargetMode="External"/><Relationship Id="rId1" Type="http://schemas.openxmlformats.org/officeDocument/2006/relationships/slideLayout" Target="../slideLayouts/slideLayout2.xml"/><Relationship Id="rId4" Type="http://schemas.openxmlformats.org/officeDocument/2006/relationships/hyperlink" Target="http://dmkd.cs.wayne.edu/Papers/TKDE12.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8" Type="http://schemas.openxmlformats.org/officeDocument/2006/relationships/image" Target="../media/image23.jpeg"/><Relationship Id="rId13" Type="http://schemas.openxmlformats.org/officeDocument/2006/relationships/image" Target="../media/image28.jpeg"/><Relationship Id="rId18" Type="http://schemas.openxmlformats.org/officeDocument/2006/relationships/image" Target="../media/image33.png"/><Relationship Id="rId3" Type="http://schemas.openxmlformats.org/officeDocument/2006/relationships/image" Target="../media/image18.jpeg"/><Relationship Id="rId21" Type="http://schemas.openxmlformats.org/officeDocument/2006/relationships/image" Target="../media/image36.png"/><Relationship Id="rId7" Type="http://schemas.openxmlformats.org/officeDocument/2006/relationships/image" Target="../media/image22.jpeg"/><Relationship Id="rId12" Type="http://schemas.openxmlformats.org/officeDocument/2006/relationships/image" Target="../media/image27.jpeg"/><Relationship Id="rId17" Type="http://schemas.openxmlformats.org/officeDocument/2006/relationships/image" Target="../media/image32.png"/><Relationship Id="rId2" Type="http://schemas.openxmlformats.org/officeDocument/2006/relationships/notesSlide" Target="../notesSlides/notesSlide1.xml"/><Relationship Id="rId16" Type="http://schemas.openxmlformats.org/officeDocument/2006/relationships/image" Target="../media/image31.png"/><Relationship Id="rId20"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21.jpeg"/><Relationship Id="rId11" Type="http://schemas.openxmlformats.org/officeDocument/2006/relationships/image" Target="../media/image26.jpeg"/><Relationship Id="rId5" Type="http://schemas.openxmlformats.org/officeDocument/2006/relationships/image" Target="../media/image20.png"/><Relationship Id="rId15" Type="http://schemas.openxmlformats.org/officeDocument/2006/relationships/image" Target="../media/image30.jpeg"/><Relationship Id="rId10" Type="http://schemas.openxmlformats.org/officeDocument/2006/relationships/image" Target="../media/image25.jpeg"/><Relationship Id="rId19" Type="http://schemas.openxmlformats.org/officeDocument/2006/relationships/image" Target="../media/image34.gif"/><Relationship Id="rId4" Type="http://schemas.openxmlformats.org/officeDocument/2006/relationships/image" Target="../media/image19.jpeg"/><Relationship Id="rId9" Type="http://schemas.openxmlformats.org/officeDocument/2006/relationships/image" Target="../media/image24.jpeg"/><Relationship Id="rId14" Type="http://schemas.openxmlformats.org/officeDocument/2006/relationships/image" Target="../media/image29.jpeg"/><Relationship Id="rId22" Type="http://schemas.openxmlformats.org/officeDocument/2006/relationships/image" Target="../media/image37.png"/></Relationships>
</file>

<file path=ppt/slides/_rels/slide9.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76200" y="1371600"/>
            <a:ext cx="8991600" cy="1046440"/>
          </a:xfrm>
          <a:prstGeom prst="rect">
            <a:avLst/>
          </a:prstGeom>
          <a:noFill/>
        </p:spPr>
        <p:txBody>
          <a:bodyPr wrap="square" rtlCol="0">
            <a:spAutoFit/>
          </a:bodyPr>
          <a:lstStyle/>
          <a:p>
            <a:pPr algn="ctr"/>
            <a:r>
              <a:rPr lang="de-DE" sz="3100" dirty="0"/>
              <a:t>Vorlesung Kontextsensitive Systeme</a:t>
            </a:r>
          </a:p>
          <a:p>
            <a:pPr algn="ctr"/>
            <a:r>
              <a:rPr lang="de-DE" sz="3100" dirty="0"/>
              <a:t>Smart Data/Big Data</a:t>
            </a:r>
            <a:endParaRPr lang="de-DE" sz="3200" dirty="0"/>
          </a:p>
        </p:txBody>
      </p:sp>
    </p:spTree>
    <p:extLst>
      <p:ext uri="{BB962C8B-B14F-4D97-AF65-F5344CB8AC3E}">
        <p14:creationId xmlns:p14="http://schemas.microsoft.com/office/powerpoint/2010/main" val="1802855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t="1509" r="23972" b="4132"/>
          <a:stretch/>
        </p:blipFill>
        <p:spPr bwMode="auto">
          <a:xfrm>
            <a:off x="836546" y="2045360"/>
            <a:ext cx="6590166" cy="4288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el 1"/>
          <p:cNvSpPr>
            <a:spLocks noGrp="1"/>
          </p:cNvSpPr>
          <p:nvPr>
            <p:ph type="title"/>
          </p:nvPr>
        </p:nvSpPr>
        <p:spPr>
          <a:xfrm>
            <a:off x="50648" y="336455"/>
            <a:ext cx="7666040" cy="561975"/>
          </a:xfrm>
        </p:spPr>
        <p:txBody>
          <a:bodyPr>
            <a:normAutofit fontScale="90000"/>
          </a:bodyPr>
          <a:lstStyle/>
          <a:p>
            <a:r>
              <a:rPr lang="en-GB" noProof="0" dirty="0"/>
              <a:t>Context Sensitive Systems w/ Predictive Analytics</a:t>
            </a:r>
            <a:br>
              <a:rPr lang="en-GB" noProof="0" dirty="0"/>
            </a:br>
            <a:r>
              <a:rPr lang="en-GB" noProof="0" dirty="0"/>
              <a:t>Planning, Control, Real </a:t>
            </a:r>
            <a:r>
              <a:rPr lang="en-GB" dirty="0"/>
              <a:t>T</a:t>
            </a:r>
            <a:r>
              <a:rPr lang="en-GB" noProof="0" dirty="0" err="1"/>
              <a:t>ime</a:t>
            </a:r>
            <a:r>
              <a:rPr lang="en-GB" noProof="0" dirty="0"/>
              <a:t> Reaction </a:t>
            </a:r>
          </a:p>
        </p:txBody>
      </p:sp>
      <p:graphicFrame>
        <p:nvGraphicFramePr>
          <p:cNvPr id="4" name="Inhaltsplatzhalter 3"/>
          <p:cNvGraphicFramePr>
            <a:graphicFrameLocks noGrp="1"/>
          </p:cNvGraphicFramePr>
          <p:nvPr>
            <p:ph idx="1"/>
            <p:extLst/>
          </p:nvPr>
        </p:nvGraphicFramePr>
        <p:xfrm>
          <a:off x="823366" y="990821"/>
          <a:ext cx="6412135" cy="15664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9317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829299" y="3051336"/>
            <a:ext cx="1842197" cy="655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r>
              <a:rPr lang="en-US" sz="2138" b="1" dirty="0">
                <a:solidFill>
                  <a:prstClr val="white"/>
                </a:solidFill>
              </a:rPr>
              <a:t>INGEST</a:t>
            </a:r>
          </a:p>
        </p:txBody>
      </p:sp>
      <p:sp>
        <p:nvSpPr>
          <p:cNvPr id="57" name="Rectangle 56"/>
          <p:cNvSpPr/>
          <p:nvPr/>
        </p:nvSpPr>
        <p:spPr>
          <a:xfrm>
            <a:off x="3267439" y="3041250"/>
            <a:ext cx="1842197" cy="655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r>
              <a:rPr lang="en-US" sz="2138" b="1" dirty="0">
                <a:solidFill>
                  <a:prstClr val="white"/>
                </a:solidFill>
              </a:rPr>
              <a:t>PROCESS</a:t>
            </a:r>
          </a:p>
        </p:txBody>
      </p:sp>
      <p:sp>
        <p:nvSpPr>
          <p:cNvPr id="58" name="Rectangle 57"/>
          <p:cNvSpPr/>
          <p:nvPr/>
        </p:nvSpPr>
        <p:spPr>
          <a:xfrm>
            <a:off x="4504255" y="1828227"/>
            <a:ext cx="1842197" cy="655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r>
              <a:rPr lang="en-US" sz="2138" b="1" dirty="0">
                <a:solidFill>
                  <a:prstClr val="white"/>
                </a:solidFill>
              </a:rPr>
              <a:t>VISUALIZE</a:t>
            </a:r>
          </a:p>
        </p:txBody>
      </p:sp>
      <p:sp>
        <p:nvSpPr>
          <p:cNvPr id="59" name="Rectangle 58"/>
          <p:cNvSpPr/>
          <p:nvPr/>
        </p:nvSpPr>
        <p:spPr>
          <a:xfrm>
            <a:off x="4517903" y="4258764"/>
            <a:ext cx="1842197" cy="655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r>
              <a:rPr lang="en-US" sz="2138" b="1" dirty="0">
                <a:solidFill>
                  <a:prstClr val="white"/>
                </a:solidFill>
              </a:rPr>
              <a:t>ANALYZE</a:t>
            </a:r>
          </a:p>
        </p:txBody>
      </p:sp>
      <p:sp>
        <p:nvSpPr>
          <p:cNvPr id="60" name="Right Arrow 59"/>
          <p:cNvSpPr/>
          <p:nvPr/>
        </p:nvSpPr>
        <p:spPr>
          <a:xfrm>
            <a:off x="2749670" y="3212695"/>
            <a:ext cx="430293" cy="3126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pic>
        <p:nvPicPr>
          <p:cNvPr id="61" name="Picture 6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4523" y="2536448"/>
            <a:ext cx="363780" cy="272834"/>
          </a:xfrm>
          <a:prstGeom prst="rect">
            <a:avLst/>
          </a:prstGeom>
        </p:spPr>
      </p:pic>
      <p:pic>
        <p:nvPicPr>
          <p:cNvPr id="62" name="Picture 61"/>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99272" y="3284219"/>
            <a:ext cx="304791" cy="228594"/>
          </a:xfrm>
          <a:prstGeom prst="rect">
            <a:avLst/>
          </a:prstGeom>
        </p:spPr>
      </p:pic>
      <p:pic>
        <p:nvPicPr>
          <p:cNvPr id="63" name="Picture 6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8748" y="3916661"/>
            <a:ext cx="385874" cy="289405"/>
          </a:xfrm>
          <a:prstGeom prst="rect">
            <a:avLst/>
          </a:prstGeom>
        </p:spPr>
      </p:pic>
      <p:sp>
        <p:nvSpPr>
          <p:cNvPr id="64" name="Bent Arrow 63"/>
          <p:cNvSpPr/>
          <p:nvPr/>
        </p:nvSpPr>
        <p:spPr>
          <a:xfrm rot="5400000">
            <a:off x="1056939" y="2364050"/>
            <a:ext cx="545105" cy="1073394"/>
          </a:xfrm>
          <a:prstGeom prst="bentArrow">
            <a:avLst>
              <a:gd name="adj1" fmla="val 15796"/>
              <a:gd name="adj2" fmla="val 13750"/>
              <a:gd name="adj3" fmla="val 32448"/>
              <a:gd name="adj4" fmla="val 4375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65" name="Right Arrow 64"/>
          <p:cNvSpPr/>
          <p:nvPr/>
        </p:nvSpPr>
        <p:spPr>
          <a:xfrm>
            <a:off x="758303" y="3274147"/>
            <a:ext cx="313027" cy="24109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66" name="Rectangle 65"/>
          <p:cNvSpPr/>
          <p:nvPr/>
        </p:nvSpPr>
        <p:spPr>
          <a:xfrm>
            <a:off x="5754874" y="3037148"/>
            <a:ext cx="1842197" cy="655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r>
              <a:rPr lang="en-US" sz="2138" b="1" dirty="0">
                <a:solidFill>
                  <a:prstClr val="white"/>
                </a:solidFill>
              </a:rPr>
              <a:t>STORE</a:t>
            </a:r>
          </a:p>
        </p:txBody>
      </p:sp>
      <p:sp>
        <p:nvSpPr>
          <p:cNvPr id="67" name="Right Arrow 66"/>
          <p:cNvSpPr/>
          <p:nvPr/>
        </p:nvSpPr>
        <p:spPr>
          <a:xfrm>
            <a:off x="5223858" y="3232126"/>
            <a:ext cx="430293" cy="3126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68" name="Bent Arrow 67"/>
          <p:cNvSpPr/>
          <p:nvPr/>
        </p:nvSpPr>
        <p:spPr>
          <a:xfrm flipH="1">
            <a:off x="6468891" y="2024319"/>
            <a:ext cx="760421" cy="866510"/>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69" name="Bent Arrow 68"/>
          <p:cNvSpPr/>
          <p:nvPr/>
        </p:nvSpPr>
        <p:spPr>
          <a:xfrm rot="10800000">
            <a:off x="6536725" y="3804679"/>
            <a:ext cx="652850" cy="887512"/>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pic>
        <p:nvPicPr>
          <p:cNvPr id="70" name="Picture 69"/>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flipH="1">
            <a:off x="7897974" y="4905581"/>
            <a:ext cx="808397" cy="545669"/>
          </a:xfrm>
          <a:prstGeom prst="rect">
            <a:avLst/>
          </a:prstGeom>
        </p:spPr>
      </p:pic>
      <p:pic>
        <p:nvPicPr>
          <p:cNvPr id="71" name="Picture 7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flipH="1">
            <a:off x="7102091" y="4954998"/>
            <a:ext cx="623076" cy="467307"/>
          </a:xfrm>
          <a:prstGeom prst="rect">
            <a:avLst/>
          </a:prstGeom>
        </p:spPr>
      </p:pic>
      <p:pic>
        <p:nvPicPr>
          <p:cNvPr id="72" name="Picture 2" descr="http://upload.wikimedia.org/wikipedia/commons/thumb/c/c1/Rlogo.png/200px-Rlogo.pn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160865" y="4520629"/>
            <a:ext cx="530365" cy="30230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991143" y="4263525"/>
            <a:ext cx="1581104" cy="20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descr="https://encrypted-tbn2.gstatic.com/images?q=tbn:ANd9GcSm43T-3zm_iMx3nLKtYZ2CXv6aT5FG8S7LkthW9OFcDEg8Pmev0w"/>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7846038" y="3129229"/>
            <a:ext cx="1049586" cy="51167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8" descr="http://www.w3.org/html/logo/downloads/HTML5_Logo_512.png"/>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628331" y="1923064"/>
            <a:ext cx="730315" cy="547736"/>
          </a:xfrm>
          <a:prstGeom prst="rect">
            <a:avLst/>
          </a:prstGeom>
          <a:noFill/>
          <a:extLst>
            <a:ext uri="{909E8E84-426E-40DD-AFC4-6F175D3DCCD1}">
              <a14:hiddenFill xmlns:a14="http://schemas.microsoft.com/office/drawing/2010/main">
                <a:solidFill>
                  <a:srgbClr val="FFFFFF"/>
                </a:solidFill>
              </a14:hiddenFill>
            </a:ext>
          </a:extLst>
        </p:spPr>
      </p:pic>
      <p:sp>
        <p:nvSpPr>
          <p:cNvPr id="78" name="Bent Arrow 77"/>
          <p:cNvSpPr/>
          <p:nvPr/>
        </p:nvSpPr>
        <p:spPr>
          <a:xfrm rot="16200000" flipV="1">
            <a:off x="1022446" y="3291633"/>
            <a:ext cx="545105" cy="1073394"/>
          </a:xfrm>
          <a:prstGeom prst="bentArrow">
            <a:avLst>
              <a:gd name="adj1" fmla="val 15796"/>
              <a:gd name="adj2" fmla="val 13750"/>
              <a:gd name="adj3" fmla="val 32448"/>
              <a:gd name="adj4" fmla="val 4375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79" name="Bent Arrow 78"/>
          <p:cNvSpPr/>
          <p:nvPr/>
        </p:nvSpPr>
        <p:spPr>
          <a:xfrm rot="10800000" flipH="1" flipV="1">
            <a:off x="3659532" y="2044790"/>
            <a:ext cx="760421" cy="880489"/>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80" name="Bent Arrow 79"/>
          <p:cNvSpPr/>
          <p:nvPr/>
        </p:nvSpPr>
        <p:spPr>
          <a:xfrm rot="5400000" flipH="1" flipV="1">
            <a:off x="3521209" y="3921826"/>
            <a:ext cx="901780" cy="700367"/>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pic>
        <p:nvPicPr>
          <p:cNvPr id="81" name="Picture 2" descr="Apache Mahout"/>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7558951" y="5606115"/>
            <a:ext cx="1486441" cy="58528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mauricio_vacas\Desktop\storm_logo.png"/>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4095782" y="3712437"/>
            <a:ext cx="1497547" cy="408422"/>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p:cNvSpPr txBox="1">
            <a:spLocks/>
          </p:cNvSpPr>
          <p:nvPr/>
        </p:nvSpPr>
        <p:spPr>
          <a:xfrm>
            <a:off x="390525" y="333375"/>
            <a:ext cx="6911975" cy="561975"/>
          </a:xfrm>
          <a:prstGeom prst="rect">
            <a:avLst/>
          </a:prstGeom>
        </p:spPr>
        <p:txBody>
          <a:bodyPr/>
          <a:lstStyle>
            <a:lvl1pPr algn="l" rtl="0" eaLnBrk="1" fontAlgn="base" hangingPunct="1">
              <a:spcBef>
                <a:spcPct val="0"/>
              </a:spcBef>
              <a:spcAft>
                <a:spcPct val="0"/>
              </a:spcAft>
              <a:defRPr sz="26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a:lstStyle>
          <a:p>
            <a:r>
              <a:rPr lang="en-US" kern="0" dirty="0"/>
              <a:t>Typical Big Data Architecture </a:t>
            </a:r>
          </a:p>
        </p:txBody>
      </p:sp>
      <p:pic>
        <p:nvPicPr>
          <p:cNvPr id="6146" name="Picture 2" descr="http://grafana.org/assets/img/logo_new_transparent_200x48.png"/>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6656335" y="1354007"/>
            <a:ext cx="1292329" cy="31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361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7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childTnLst>
                          </p:cTn>
                        </p:par>
                        <p:par>
                          <p:cTn id="73" fill="hold">
                            <p:stCondLst>
                              <p:cond delay="0"/>
                            </p:stCondLst>
                            <p:childTnLst>
                              <p:par>
                                <p:cTn id="74" presetID="1" presetClass="entr" presetSubtype="0" fill="hold" nodeType="afterEffect">
                                  <p:stCondLst>
                                    <p:cond delay="0"/>
                                  </p:stCondLst>
                                  <p:childTnLst>
                                    <p:set>
                                      <p:cBhvr>
                                        <p:cTn id="75"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4" grpId="0" animBg="1"/>
      <p:bldP spid="65" grpId="0" animBg="1"/>
      <p:bldP spid="66" grpId="0" animBg="1"/>
      <p:bldP spid="67" grpId="0" animBg="1"/>
      <p:bldP spid="68" grpId="0" animBg="1"/>
      <p:bldP spid="69" grpId="0" animBg="1"/>
      <p:bldP spid="78" grpId="0" animBg="1"/>
      <p:bldP spid="79"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sdil.de/system/assets/107/original/Picture2.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219200"/>
            <a:ext cx="8427578" cy="3627953"/>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423862" y="183546"/>
            <a:ext cx="6911975" cy="561975"/>
          </a:xfrm>
        </p:spPr>
        <p:txBody>
          <a:bodyPr/>
          <a:lstStyle/>
          <a:p>
            <a:r>
              <a:rPr lang="en-GB" dirty="0"/>
              <a:t>Innovation </a:t>
            </a:r>
            <a:r>
              <a:rPr lang="en-GB" dirty="0" err="1"/>
              <a:t>durch</a:t>
            </a:r>
            <a:r>
              <a:rPr lang="en-GB" dirty="0"/>
              <a:t> </a:t>
            </a:r>
            <a:r>
              <a:rPr lang="en-GB" dirty="0" err="1"/>
              <a:t>Daten</a:t>
            </a:r>
            <a:r>
              <a:rPr lang="en-GB" dirty="0"/>
              <a:t>?</a:t>
            </a:r>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sp>
        <p:nvSpPr>
          <p:cNvPr id="6" name="Titel 1"/>
          <p:cNvSpPr txBox="1">
            <a:spLocks/>
          </p:cNvSpPr>
          <p:nvPr/>
        </p:nvSpPr>
        <p:spPr bwMode="auto">
          <a:xfrm>
            <a:off x="609600" y="5638800"/>
            <a:ext cx="6911975"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sz="28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a:lstStyle>
          <a:p>
            <a:r>
              <a:rPr lang="en-GB" kern="0" dirty="0"/>
              <a:t>Machine Learning as key component! </a:t>
            </a:r>
          </a:p>
        </p:txBody>
      </p:sp>
      <p:sp>
        <p:nvSpPr>
          <p:cNvPr id="5" name="Rechteck 4"/>
          <p:cNvSpPr/>
          <p:nvPr/>
        </p:nvSpPr>
        <p:spPr>
          <a:xfrm>
            <a:off x="228599" y="1676400"/>
            <a:ext cx="1882729"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hteck 7"/>
          <p:cNvSpPr/>
          <p:nvPr/>
        </p:nvSpPr>
        <p:spPr>
          <a:xfrm>
            <a:off x="228600" y="3615166"/>
            <a:ext cx="2048917" cy="1143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hteck 6"/>
          <p:cNvSpPr/>
          <p:nvPr/>
        </p:nvSpPr>
        <p:spPr>
          <a:xfrm>
            <a:off x="711700" y="2169533"/>
            <a:ext cx="736099" cy="369332"/>
          </a:xfrm>
          <a:prstGeom prst="rect">
            <a:avLst/>
          </a:prstGeom>
        </p:spPr>
        <p:txBody>
          <a:bodyPr wrap="none">
            <a:spAutoFit/>
          </a:bodyPr>
          <a:lstStyle/>
          <a:p>
            <a:r>
              <a:rPr lang="de-DE" b="1" dirty="0">
                <a:latin typeface="Open Sans" panose="020B0606030504020204" pitchFamily="34" charset="0"/>
                <a:ea typeface="Open Sans" panose="020B0606030504020204" pitchFamily="34" charset="0"/>
                <a:cs typeface="Open Sans" panose="020B0606030504020204" pitchFamily="34" charset="0"/>
              </a:rPr>
              <a:t>Data</a:t>
            </a:r>
            <a:endParaRPr lang="en-GB" b="1" dirty="0">
              <a:latin typeface="Open Sans" panose="020B0606030504020204" pitchFamily="34" charset="0"/>
              <a:ea typeface="Open Sans" panose="020B0606030504020204" pitchFamily="34" charset="0"/>
              <a:cs typeface="Open Sans" panose="020B0606030504020204" pitchFamily="34" charset="0"/>
            </a:endParaRPr>
          </a:p>
        </p:txBody>
      </p:sp>
      <p:sp>
        <p:nvSpPr>
          <p:cNvPr id="11" name="Rechteck 10"/>
          <p:cNvSpPr/>
          <p:nvPr/>
        </p:nvSpPr>
        <p:spPr>
          <a:xfrm>
            <a:off x="464724" y="3597187"/>
            <a:ext cx="1646605" cy="369332"/>
          </a:xfrm>
          <a:prstGeom prst="rect">
            <a:avLst/>
          </a:prstGeom>
        </p:spPr>
        <p:txBody>
          <a:bodyPr wrap="none">
            <a:spAutoFit/>
          </a:bodyPr>
          <a:lstStyle/>
          <a:p>
            <a:r>
              <a:rPr lang="de-DE" b="1" dirty="0">
                <a:latin typeface="Open Sans" panose="020B0606030504020204" pitchFamily="34" charset="0"/>
                <a:ea typeface="Open Sans" panose="020B0606030504020204" pitchFamily="34" charset="0"/>
                <a:cs typeface="Open Sans" panose="020B0606030504020204" pitchFamily="34" charset="0"/>
              </a:rPr>
              <a:t>Components</a:t>
            </a:r>
            <a:endParaRPr lang="en-GB" b="1" dirty="0">
              <a:latin typeface="Open Sans" panose="020B0606030504020204" pitchFamily="34" charset="0"/>
              <a:ea typeface="Open Sans" panose="020B0606030504020204" pitchFamily="34" charset="0"/>
              <a:cs typeface="Open Sans" panose="020B0606030504020204" pitchFamily="34" charset="0"/>
            </a:endParaRPr>
          </a:p>
        </p:txBody>
      </p:sp>
      <p:sp>
        <p:nvSpPr>
          <p:cNvPr id="14" name="Rechteck 13"/>
          <p:cNvSpPr/>
          <p:nvPr/>
        </p:nvSpPr>
        <p:spPr>
          <a:xfrm>
            <a:off x="7354963" y="3781853"/>
            <a:ext cx="1225015" cy="923330"/>
          </a:xfrm>
          <a:prstGeom prst="rect">
            <a:avLst/>
          </a:prstGeom>
        </p:spPr>
        <p:txBody>
          <a:bodyPr wrap="none">
            <a:spAutoFit/>
          </a:bodyPr>
          <a:lstStyle/>
          <a:p>
            <a:r>
              <a:rPr lang="de-DE" b="1" dirty="0" err="1">
                <a:latin typeface="Open Sans" panose="020B0606030504020204" pitchFamily="34" charset="0"/>
                <a:ea typeface="Open Sans" panose="020B0606030504020204" pitchFamily="34" charset="0"/>
                <a:cs typeface="Open Sans" panose="020B0606030504020204" pitchFamily="34" charset="0"/>
              </a:rPr>
              <a:t>Context</a:t>
            </a:r>
            <a:br>
              <a:rPr lang="de-DE" b="1" dirty="0">
                <a:latin typeface="Open Sans" panose="020B0606030504020204" pitchFamily="34" charset="0"/>
                <a:ea typeface="Open Sans" panose="020B0606030504020204" pitchFamily="34" charset="0"/>
                <a:cs typeface="Open Sans" panose="020B0606030504020204" pitchFamily="34" charset="0"/>
              </a:rPr>
            </a:br>
            <a:r>
              <a:rPr lang="de-DE" b="1" dirty="0">
                <a:latin typeface="Open Sans" panose="020B0606030504020204" pitchFamily="34" charset="0"/>
                <a:ea typeface="Open Sans" panose="020B0606030504020204" pitchFamily="34" charset="0"/>
                <a:cs typeface="Open Sans" panose="020B0606030504020204" pitchFamily="34" charset="0"/>
              </a:rPr>
              <a:t>Sensitive</a:t>
            </a:r>
            <a:br>
              <a:rPr lang="de-DE" b="1" dirty="0">
                <a:latin typeface="Open Sans" panose="020B0606030504020204" pitchFamily="34" charset="0"/>
                <a:ea typeface="Open Sans" panose="020B0606030504020204" pitchFamily="34" charset="0"/>
                <a:cs typeface="Open Sans" panose="020B0606030504020204" pitchFamily="34" charset="0"/>
              </a:rPr>
            </a:br>
            <a:r>
              <a:rPr lang="de-DE" b="1" dirty="0">
                <a:latin typeface="Open Sans" panose="020B0606030504020204" pitchFamily="34" charset="0"/>
                <a:ea typeface="Open Sans" panose="020B0606030504020204" pitchFamily="34" charset="0"/>
                <a:cs typeface="Open Sans" panose="020B0606030504020204" pitchFamily="34" charset="0"/>
              </a:rPr>
              <a:t>Systems</a:t>
            </a:r>
            <a:endParaRPr lang="en-GB" b="1"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358774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Lambda </a:t>
            </a:r>
            <a:r>
              <a:rPr lang="de-DE" dirty="0" err="1"/>
              <a:t>Architecture</a:t>
            </a:r>
            <a:endParaRPr lang="de-DE"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3074" name="Picture 2" descr="http://www.ymc.ch/wp-content/uploads/2013/03/Lambda_Arch2-613x4881.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67974" y="1018630"/>
            <a:ext cx="6186487" cy="4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4361217" y="4572000"/>
            <a:ext cx="1981200" cy="253916"/>
          </a:xfrm>
          <a:prstGeom prst="rect">
            <a:avLst/>
          </a:prstGeom>
          <a:solidFill>
            <a:schemeClr val="bg1"/>
          </a:solidFill>
        </p:spPr>
        <p:txBody>
          <a:bodyPr wrap="square" rtlCol="0">
            <a:spAutoFit/>
          </a:bodyPr>
          <a:lstStyle/>
          <a:p>
            <a:r>
              <a:rPr lang="de-DE" sz="1050" b="1" dirty="0" err="1"/>
              <a:t>Serving</a:t>
            </a:r>
            <a:r>
              <a:rPr lang="de-DE" sz="1050" b="1" dirty="0"/>
              <a:t> Layer (e.g. HANA)</a:t>
            </a:r>
          </a:p>
        </p:txBody>
      </p:sp>
    </p:spTree>
    <p:extLst>
      <p:ext uri="{BB962C8B-B14F-4D97-AF65-F5344CB8AC3E}">
        <p14:creationId xmlns:p14="http://schemas.microsoft.com/office/powerpoint/2010/main" val="6846046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query</a:t>
            </a:r>
            <a:r>
              <a:rPr lang="de-DE" dirty="0"/>
              <a:t> = </a:t>
            </a:r>
            <a:r>
              <a:rPr lang="de-DE" dirty="0" err="1"/>
              <a:t>function</a:t>
            </a:r>
            <a:r>
              <a:rPr lang="de-DE" dirty="0"/>
              <a:t> (all </a:t>
            </a:r>
            <a:r>
              <a:rPr lang="de-DE" dirty="0" err="1"/>
              <a:t>data</a:t>
            </a:r>
            <a:r>
              <a:rPr lang="de-DE" dirty="0"/>
              <a:t>) </a:t>
            </a:r>
          </a:p>
        </p:txBody>
      </p:sp>
      <p:sp>
        <p:nvSpPr>
          <p:cNvPr id="3" name="Inhaltsplatzhalter 2"/>
          <p:cNvSpPr>
            <a:spLocks noGrp="1"/>
          </p:cNvSpPr>
          <p:nvPr>
            <p:ph idx="1"/>
          </p:nvPr>
        </p:nvSpPr>
        <p:spPr>
          <a:xfrm>
            <a:off x="392113" y="3962400"/>
            <a:ext cx="8356600" cy="1981200"/>
          </a:xfrm>
        </p:spPr>
        <p:txBody>
          <a:bodyPr/>
          <a:lstStyle/>
          <a:p>
            <a:pPr lvl="1">
              <a:buFont typeface="Arial" panose="020B0604020202020204" pitchFamily="34" charset="0"/>
              <a:buChar char="•"/>
            </a:pPr>
            <a:r>
              <a:rPr lang="de-DE" dirty="0"/>
              <a:t>Lambda </a:t>
            </a:r>
            <a:r>
              <a:rPr lang="de-DE" dirty="0" err="1"/>
              <a:t>Architecture</a:t>
            </a:r>
            <a:r>
              <a:rPr lang="de-DE" dirty="0"/>
              <a:t> </a:t>
            </a:r>
            <a:r>
              <a:rPr lang="de-DE" dirty="0" err="1"/>
              <a:t>splits</a:t>
            </a:r>
            <a:r>
              <a:rPr lang="de-DE" dirty="0"/>
              <a:t> </a:t>
            </a:r>
            <a:r>
              <a:rPr lang="de-DE" dirty="0" err="1"/>
              <a:t>realtime</a:t>
            </a:r>
            <a:r>
              <a:rPr lang="de-DE" dirty="0"/>
              <a:t> </a:t>
            </a:r>
            <a:r>
              <a:rPr lang="de-DE" dirty="0" err="1"/>
              <a:t>and</a:t>
            </a:r>
            <a:r>
              <a:rPr lang="de-DE" dirty="0"/>
              <a:t> </a:t>
            </a:r>
            <a:r>
              <a:rPr lang="de-DE" dirty="0" err="1"/>
              <a:t>batch</a:t>
            </a:r>
            <a:r>
              <a:rPr lang="de-DE" dirty="0"/>
              <a:t> </a:t>
            </a:r>
            <a:r>
              <a:rPr lang="de-DE" dirty="0" err="1"/>
              <a:t>tasks</a:t>
            </a:r>
            <a:endParaRPr lang="de-DE" dirty="0"/>
          </a:p>
          <a:p>
            <a:pPr lvl="2">
              <a:buFont typeface="Arial" panose="020B0604020202020204" pitchFamily="34" charset="0"/>
              <a:buChar char="•"/>
            </a:pPr>
            <a:r>
              <a:rPr lang="de-DE" dirty="0" err="1"/>
              <a:t>e.g</a:t>
            </a:r>
            <a:r>
              <a:rPr lang="de-DE" dirty="0"/>
              <a:t> CSS =  Offline Learning + Realtime </a:t>
            </a:r>
            <a:r>
              <a:rPr lang="de-DE" dirty="0" err="1"/>
              <a:t>Classification</a:t>
            </a:r>
            <a:endParaRPr lang="de-DE" dirty="0"/>
          </a:p>
          <a:p>
            <a:pPr lvl="1">
              <a:buFont typeface="Arial" panose="020B0604020202020204" pitchFamily="34" charset="0"/>
              <a:buChar char="•"/>
            </a:pPr>
            <a:r>
              <a:rPr lang="de-DE" dirty="0"/>
              <a:t>Batch Layer </a:t>
            </a:r>
            <a:r>
              <a:rPr lang="de-DE" dirty="0" err="1"/>
              <a:t>Hadoop</a:t>
            </a:r>
            <a:endParaRPr lang="de-DE" dirty="0"/>
          </a:p>
          <a:p>
            <a:pPr lvl="1">
              <a:buFont typeface="Arial" panose="020B0604020202020204" pitchFamily="34" charset="0"/>
              <a:buChar char="•"/>
            </a:pPr>
            <a:r>
              <a:rPr lang="de-DE" dirty="0"/>
              <a:t>Realtime Processing</a:t>
            </a:r>
          </a:p>
          <a:p>
            <a:pPr lvl="1">
              <a:buFont typeface="Arial" panose="020B0604020202020204" pitchFamily="34" charset="0"/>
              <a:buChar char="•"/>
            </a:pPr>
            <a:endParaRPr lang="de-DE" dirty="0"/>
          </a:p>
          <a:p>
            <a:pPr marL="394575" lvl="1" indent="0">
              <a:buNone/>
            </a:pPr>
            <a:endParaRPr lang="de-DE"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5" name="Grafik 4"/>
          <p:cNvPicPr>
            <a:picLocks noChangeAspect="1"/>
          </p:cNvPicPr>
          <p:nvPr/>
        </p:nvPicPr>
        <p:blipFill>
          <a:blip r:embed="rId2"/>
          <a:stretch>
            <a:fillRect/>
          </a:stretch>
        </p:blipFill>
        <p:spPr>
          <a:xfrm>
            <a:off x="867523" y="1397000"/>
            <a:ext cx="6434977" cy="1022257"/>
          </a:xfrm>
          <a:prstGeom prst="rect">
            <a:avLst/>
          </a:prstGeom>
        </p:spPr>
      </p:pic>
      <p:sp>
        <p:nvSpPr>
          <p:cNvPr id="6" name="Textfeld 5"/>
          <p:cNvSpPr txBox="1"/>
          <p:nvPr/>
        </p:nvSpPr>
        <p:spPr>
          <a:xfrm>
            <a:off x="1905000" y="2551575"/>
            <a:ext cx="761747" cy="369332"/>
          </a:xfrm>
          <a:prstGeom prst="rect">
            <a:avLst/>
          </a:prstGeom>
          <a:noFill/>
        </p:spPr>
        <p:txBody>
          <a:bodyPr wrap="none" rtlCol="0">
            <a:spAutoFit/>
          </a:bodyPr>
          <a:lstStyle/>
          <a:p>
            <a:r>
              <a:rPr lang="de-DE" dirty="0" err="1"/>
              <a:t>query</a:t>
            </a:r>
            <a:endParaRPr lang="de-DE" dirty="0"/>
          </a:p>
        </p:txBody>
      </p:sp>
      <p:sp>
        <p:nvSpPr>
          <p:cNvPr id="7" name="Textfeld 6"/>
          <p:cNvSpPr txBox="1"/>
          <p:nvPr/>
        </p:nvSpPr>
        <p:spPr>
          <a:xfrm>
            <a:off x="3721787" y="2572977"/>
            <a:ext cx="748923" cy="369332"/>
          </a:xfrm>
          <a:prstGeom prst="rect">
            <a:avLst/>
          </a:prstGeom>
          <a:noFill/>
        </p:spPr>
        <p:txBody>
          <a:bodyPr wrap="none" rtlCol="0">
            <a:spAutoFit/>
          </a:bodyPr>
          <a:lstStyle/>
          <a:p>
            <a:r>
              <a:rPr lang="de-DE" dirty="0" err="1"/>
              <a:t>batch</a:t>
            </a:r>
            <a:endParaRPr lang="de-DE" dirty="0"/>
          </a:p>
        </p:txBody>
      </p:sp>
      <p:sp>
        <p:nvSpPr>
          <p:cNvPr id="8" name="Textfeld 7"/>
          <p:cNvSpPr txBox="1"/>
          <p:nvPr/>
        </p:nvSpPr>
        <p:spPr>
          <a:xfrm>
            <a:off x="5453561" y="2549842"/>
            <a:ext cx="1005403" cy="369332"/>
          </a:xfrm>
          <a:prstGeom prst="rect">
            <a:avLst/>
          </a:prstGeom>
          <a:noFill/>
        </p:spPr>
        <p:txBody>
          <a:bodyPr wrap="none" rtlCol="0">
            <a:spAutoFit/>
          </a:bodyPr>
          <a:lstStyle/>
          <a:p>
            <a:r>
              <a:rPr lang="de-DE" dirty="0" err="1"/>
              <a:t>realtime</a:t>
            </a:r>
            <a:endParaRPr lang="de-DE" dirty="0"/>
          </a:p>
        </p:txBody>
      </p:sp>
    </p:spTree>
    <p:extLst>
      <p:ext uri="{BB962C8B-B14F-4D97-AF65-F5344CB8AC3E}">
        <p14:creationId xmlns:p14="http://schemas.microsoft.com/office/powerpoint/2010/main" val="898616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0525" y="228601"/>
            <a:ext cx="7458075" cy="838200"/>
          </a:xfrm>
        </p:spPr>
        <p:txBody>
          <a:bodyPr anchor="ctr"/>
          <a:lstStyle/>
          <a:p>
            <a:r>
              <a:rPr lang="de-DE" sz="2400" dirty="0" err="1"/>
              <a:t>What</a:t>
            </a:r>
            <a:r>
              <a:rPr lang="de-DE" sz="2400" dirty="0"/>
              <a:t> </a:t>
            </a:r>
            <a:r>
              <a:rPr lang="de-DE" sz="2400" dirty="0" err="1"/>
              <a:t>is</a:t>
            </a:r>
            <a:r>
              <a:rPr lang="de-DE" sz="2400" dirty="0"/>
              <a:t> </a:t>
            </a:r>
            <a:r>
              <a:rPr lang="de-DE" sz="2400" dirty="0" err="1"/>
              <a:t>Hadoop</a:t>
            </a:r>
            <a:r>
              <a:rPr lang="de-DE" sz="2400" dirty="0"/>
              <a:t>?</a:t>
            </a:r>
          </a:p>
        </p:txBody>
      </p:sp>
      <p:sp>
        <p:nvSpPr>
          <p:cNvPr id="3" name="Inhaltsplatzhalter 2"/>
          <p:cNvSpPr>
            <a:spLocks noGrp="1"/>
          </p:cNvSpPr>
          <p:nvPr>
            <p:ph idx="1"/>
          </p:nvPr>
        </p:nvSpPr>
        <p:spPr>
          <a:xfrm>
            <a:off x="392112" y="1371600"/>
            <a:ext cx="8370887" cy="4572000"/>
          </a:xfrm>
        </p:spPr>
        <p:txBody>
          <a:bodyPr>
            <a:noAutofit/>
          </a:bodyPr>
          <a:lstStyle/>
          <a:p>
            <a:r>
              <a:rPr lang="en-US" sz="2000" dirty="0">
                <a:latin typeface="Calibri" panose="020F0502020204030204" pitchFamily="34" charset="0"/>
                <a:cs typeface="Times New Roman" panose="02020603050405020304" pitchFamily="18" charset="0"/>
              </a:rPr>
              <a:t>Software platform that lets one easily write and run applications that process vast amounts of data. It includes:</a:t>
            </a:r>
          </a:p>
          <a:p>
            <a:pPr lvl="1"/>
            <a:r>
              <a:rPr lang="en-US" sz="1800" dirty="0" err="1">
                <a:latin typeface="Calibri" panose="020F0502020204030204" pitchFamily="34" charset="0"/>
                <a:cs typeface="Times New Roman" panose="02020603050405020304" pitchFamily="18" charset="0"/>
              </a:rPr>
              <a:t>MapReduce</a:t>
            </a:r>
            <a:r>
              <a:rPr lang="en-US" sz="1800" dirty="0">
                <a:latin typeface="Calibri" panose="020F0502020204030204" pitchFamily="34" charset="0"/>
                <a:cs typeface="Times New Roman" panose="02020603050405020304" pitchFamily="18" charset="0"/>
              </a:rPr>
              <a:t> – offline computing engine</a:t>
            </a:r>
          </a:p>
          <a:p>
            <a:pPr lvl="1"/>
            <a:r>
              <a:rPr lang="en-US" sz="1800" dirty="0">
                <a:latin typeface="Calibri" panose="020F0502020204030204" pitchFamily="34" charset="0"/>
                <a:cs typeface="Times New Roman" panose="02020603050405020304" pitchFamily="18" charset="0"/>
              </a:rPr>
              <a:t>HDFS – </a:t>
            </a:r>
            <a:r>
              <a:rPr lang="en-US" sz="1800" dirty="0" err="1">
                <a:latin typeface="Calibri" panose="020F0502020204030204" pitchFamily="34" charset="0"/>
                <a:cs typeface="Times New Roman" panose="02020603050405020304" pitchFamily="18" charset="0"/>
              </a:rPr>
              <a:t>Hadoop</a:t>
            </a:r>
            <a:r>
              <a:rPr lang="en-US" sz="1800" dirty="0">
                <a:latin typeface="Calibri" panose="020F0502020204030204" pitchFamily="34" charset="0"/>
                <a:cs typeface="Times New Roman" panose="02020603050405020304" pitchFamily="18" charset="0"/>
              </a:rPr>
              <a:t> distributed file system</a:t>
            </a:r>
          </a:p>
          <a:p>
            <a:pPr lvl="1"/>
            <a:r>
              <a:rPr lang="it-IT" sz="1800" dirty="0" err="1">
                <a:latin typeface="Calibri" panose="020F0502020204030204" pitchFamily="34" charset="0"/>
                <a:cs typeface="Times New Roman" panose="02020603050405020304" pitchFamily="18" charset="0"/>
              </a:rPr>
              <a:t>HBase</a:t>
            </a:r>
            <a:r>
              <a:rPr lang="it-IT" sz="1800" dirty="0">
                <a:latin typeface="Calibri" panose="020F0502020204030204" pitchFamily="34" charset="0"/>
                <a:cs typeface="Times New Roman" panose="02020603050405020304" pitchFamily="18" charset="0"/>
              </a:rPr>
              <a:t> – online data </a:t>
            </a:r>
            <a:r>
              <a:rPr lang="it-IT" sz="1800" dirty="0" err="1">
                <a:latin typeface="Calibri" panose="020F0502020204030204" pitchFamily="34" charset="0"/>
                <a:cs typeface="Times New Roman" panose="02020603050405020304" pitchFamily="18" charset="0"/>
              </a:rPr>
              <a:t>access</a:t>
            </a:r>
            <a:endParaRPr lang="it-IT" sz="1800" dirty="0">
              <a:latin typeface="Calibri" panose="020F0502020204030204" pitchFamily="34" charset="0"/>
              <a:cs typeface="Times New Roman" panose="02020603050405020304" pitchFamily="18" charset="0"/>
            </a:endParaRPr>
          </a:p>
          <a:p>
            <a:endParaRPr lang="en-US" sz="2000" dirty="0">
              <a:latin typeface="Calibri" panose="020F0502020204030204" pitchFamily="34" charset="0"/>
              <a:cs typeface="Times New Roman" panose="02020603050405020304" pitchFamily="18" charset="0"/>
            </a:endParaRPr>
          </a:p>
          <a:p>
            <a:r>
              <a:rPr lang="en-US" sz="2000" dirty="0">
                <a:latin typeface="Calibri" panose="020F0502020204030204" pitchFamily="34" charset="0"/>
                <a:cs typeface="Times New Roman" panose="02020603050405020304" pitchFamily="18" charset="0"/>
              </a:rPr>
              <a:t>Here's what makes it especially useful:</a:t>
            </a:r>
          </a:p>
          <a:p>
            <a:pPr lvl="1"/>
            <a:r>
              <a:rPr lang="en-US" sz="1800" b="1" dirty="0">
                <a:latin typeface="Calibri" panose="020F0502020204030204" pitchFamily="34" charset="0"/>
                <a:cs typeface="Times New Roman" panose="02020603050405020304" pitchFamily="18" charset="0"/>
              </a:rPr>
              <a:t>Scalable:</a:t>
            </a:r>
            <a:r>
              <a:rPr lang="en-US" sz="1800" dirty="0">
                <a:latin typeface="Calibri" panose="020F0502020204030204" pitchFamily="34" charset="0"/>
                <a:cs typeface="Times New Roman" panose="02020603050405020304" pitchFamily="18" charset="0"/>
              </a:rPr>
              <a:t> It can reliably store and process petabytes</a:t>
            </a:r>
          </a:p>
          <a:p>
            <a:pPr lvl="1"/>
            <a:r>
              <a:rPr lang="en-US" sz="1800" b="1" dirty="0">
                <a:latin typeface="Calibri" panose="020F0502020204030204" pitchFamily="34" charset="0"/>
                <a:cs typeface="Times New Roman" panose="02020603050405020304" pitchFamily="18" charset="0"/>
              </a:rPr>
              <a:t>Economical:</a:t>
            </a:r>
            <a:r>
              <a:rPr lang="en-US" sz="1800" dirty="0">
                <a:latin typeface="Calibri" panose="020F0502020204030204" pitchFamily="34" charset="0"/>
                <a:cs typeface="Times New Roman" panose="02020603050405020304" pitchFamily="18" charset="0"/>
              </a:rPr>
              <a:t> It distributes the data and processing across clusters of commonly available computers (in thousands)</a:t>
            </a:r>
          </a:p>
          <a:p>
            <a:pPr lvl="1"/>
            <a:r>
              <a:rPr lang="en-US" sz="1800" b="1" dirty="0">
                <a:latin typeface="Calibri" panose="020F0502020204030204" pitchFamily="34" charset="0"/>
                <a:cs typeface="Times New Roman" panose="02020603050405020304" pitchFamily="18" charset="0"/>
              </a:rPr>
              <a:t>Efficient:</a:t>
            </a:r>
            <a:r>
              <a:rPr lang="en-US" sz="1800" dirty="0">
                <a:latin typeface="Calibri" panose="020F0502020204030204" pitchFamily="34" charset="0"/>
                <a:cs typeface="Times New Roman" panose="02020603050405020304" pitchFamily="18" charset="0"/>
              </a:rPr>
              <a:t> By distributing the data, it can process it in parallel </a:t>
            </a:r>
            <a:r>
              <a:rPr lang="en-US" sz="1800" b="1" dirty="0">
                <a:latin typeface="Calibri" panose="020F0502020204030204" pitchFamily="34" charset="0"/>
                <a:cs typeface="Times New Roman" panose="02020603050405020304" pitchFamily="18" charset="0"/>
              </a:rPr>
              <a:t>on the nodes where the data is located</a:t>
            </a:r>
          </a:p>
          <a:p>
            <a:pPr lvl="1"/>
            <a:r>
              <a:rPr lang="en-US" sz="1800" b="1" dirty="0">
                <a:latin typeface="Calibri" panose="020F0502020204030204" pitchFamily="34" charset="0"/>
                <a:cs typeface="Times New Roman" panose="02020603050405020304" pitchFamily="18" charset="0"/>
              </a:rPr>
              <a:t>Reliable:</a:t>
            </a:r>
            <a:r>
              <a:rPr lang="en-US" sz="1800" dirty="0">
                <a:latin typeface="Calibri" panose="020F0502020204030204" pitchFamily="34" charset="0"/>
                <a:cs typeface="Times New Roman" panose="02020603050405020304" pitchFamily="18" charset="0"/>
              </a:rPr>
              <a:t> It automatically maintains multiple copies of data and automatically redeploys computing tasks based on failures</a:t>
            </a:r>
          </a:p>
        </p:txBody>
      </p:sp>
      <p:pic>
        <p:nvPicPr>
          <p:cNvPr id="4" name="Grafik 3"/>
          <p:cNvPicPr>
            <a:picLocks noChangeAspect="1"/>
          </p:cNvPicPr>
          <p:nvPr/>
        </p:nvPicPr>
        <p:blipFill>
          <a:blip r:embed="rId3"/>
          <a:stretch>
            <a:fillRect/>
          </a:stretch>
        </p:blipFill>
        <p:spPr>
          <a:xfrm>
            <a:off x="5614967" y="1905000"/>
            <a:ext cx="3148032" cy="971250"/>
          </a:xfrm>
          <a:prstGeom prst="rect">
            <a:avLst/>
          </a:prstGeom>
        </p:spPr>
      </p:pic>
    </p:spTree>
    <p:extLst>
      <p:ext uri="{BB962C8B-B14F-4D97-AF65-F5344CB8AC3E}">
        <p14:creationId xmlns:p14="http://schemas.microsoft.com/office/powerpoint/2010/main" val="1449937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0525" y="228601"/>
            <a:ext cx="7458075" cy="838200"/>
          </a:xfrm>
        </p:spPr>
        <p:txBody>
          <a:bodyPr anchor="ctr"/>
          <a:lstStyle/>
          <a:p>
            <a:r>
              <a:rPr lang="de-DE" sz="2400" dirty="0" err="1"/>
              <a:t>What</a:t>
            </a:r>
            <a:r>
              <a:rPr lang="de-DE" sz="2400" dirty="0"/>
              <a:t> </a:t>
            </a:r>
            <a:r>
              <a:rPr lang="de-DE" sz="2400" dirty="0" err="1"/>
              <a:t>does</a:t>
            </a:r>
            <a:r>
              <a:rPr lang="de-DE" sz="2400" dirty="0"/>
              <a:t> </a:t>
            </a:r>
            <a:r>
              <a:rPr lang="de-DE" sz="2400" dirty="0" err="1"/>
              <a:t>it</a:t>
            </a:r>
            <a:r>
              <a:rPr lang="de-DE" sz="2400" dirty="0"/>
              <a:t> do?</a:t>
            </a:r>
          </a:p>
        </p:txBody>
      </p:sp>
      <p:sp>
        <p:nvSpPr>
          <p:cNvPr id="3" name="Inhaltsplatzhalter 2"/>
          <p:cNvSpPr>
            <a:spLocks noGrp="1"/>
          </p:cNvSpPr>
          <p:nvPr>
            <p:ph idx="1"/>
          </p:nvPr>
        </p:nvSpPr>
        <p:spPr>
          <a:xfrm>
            <a:off x="392112" y="1371600"/>
            <a:ext cx="8370887" cy="4572000"/>
          </a:xfrm>
        </p:spPr>
        <p:txBody>
          <a:bodyPr>
            <a:noAutofit/>
          </a:bodyPr>
          <a:lstStyle/>
          <a:p>
            <a:r>
              <a:rPr lang="en-US" sz="2000" dirty="0" err="1"/>
              <a:t>Hadoop</a:t>
            </a:r>
            <a:r>
              <a:rPr lang="en-US" sz="2000" dirty="0"/>
              <a:t> implements Google’s </a:t>
            </a:r>
            <a:r>
              <a:rPr lang="en-US" sz="2000" dirty="0" err="1"/>
              <a:t>MapReduce</a:t>
            </a:r>
            <a:r>
              <a:rPr lang="en-US" sz="2000" dirty="0"/>
              <a:t>, using HDFS</a:t>
            </a:r>
          </a:p>
          <a:p>
            <a:r>
              <a:rPr lang="en-US" sz="2000" dirty="0" err="1"/>
              <a:t>MapReduce</a:t>
            </a:r>
            <a:r>
              <a:rPr lang="en-US" sz="2000" dirty="0"/>
              <a:t> divides applications into many small blocks of work</a:t>
            </a:r>
          </a:p>
          <a:p>
            <a:r>
              <a:rPr lang="en-US" sz="2000" dirty="0"/>
              <a:t>HDFS creates multiple replicas of data blocks for reliability, placing them on compute nodes around the cluster</a:t>
            </a:r>
          </a:p>
          <a:p>
            <a:r>
              <a:rPr lang="en-US" sz="2000" dirty="0" err="1"/>
              <a:t>MapReduce</a:t>
            </a:r>
            <a:r>
              <a:rPr lang="en-US" sz="2000" dirty="0"/>
              <a:t> can then process the data where it is located</a:t>
            </a:r>
          </a:p>
          <a:p>
            <a:r>
              <a:rPr lang="en-US" sz="2000" dirty="0" err="1"/>
              <a:t>Hadoop</a:t>
            </a:r>
            <a:r>
              <a:rPr lang="en-US" sz="2000" dirty="0"/>
              <a:t> ‘s target is to run on clusters of the order of 10,000-nodes</a:t>
            </a:r>
          </a:p>
        </p:txBody>
      </p:sp>
      <p:pic>
        <p:nvPicPr>
          <p:cNvPr id="4" name="Picture 3" descr="architecture"/>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05855" y="3733800"/>
            <a:ext cx="43434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33010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0525" y="228601"/>
            <a:ext cx="7458075" cy="838200"/>
          </a:xfrm>
        </p:spPr>
        <p:txBody>
          <a:bodyPr anchor="ctr"/>
          <a:lstStyle/>
          <a:p>
            <a:r>
              <a:rPr lang="en-US" sz="2400" dirty="0" err="1"/>
              <a:t>Hadoop</a:t>
            </a:r>
            <a:r>
              <a:rPr lang="en-US" sz="2400" dirty="0"/>
              <a:t>: Assumptions</a:t>
            </a:r>
            <a:endParaRPr lang="de-DE" sz="2400" dirty="0"/>
          </a:p>
        </p:txBody>
      </p:sp>
      <p:sp>
        <p:nvSpPr>
          <p:cNvPr id="3" name="Inhaltsplatzhalter 2"/>
          <p:cNvSpPr>
            <a:spLocks noGrp="1"/>
          </p:cNvSpPr>
          <p:nvPr>
            <p:ph idx="1"/>
          </p:nvPr>
        </p:nvSpPr>
        <p:spPr>
          <a:xfrm>
            <a:off x="392112" y="1371600"/>
            <a:ext cx="8370887" cy="4572000"/>
          </a:xfrm>
        </p:spPr>
        <p:txBody>
          <a:bodyPr>
            <a:noAutofit/>
          </a:bodyPr>
          <a:lstStyle/>
          <a:p>
            <a:r>
              <a:rPr lang="en-US" sz="2800" dirty="0"/>
              <a:t>It is written with large clusters of computers in mind:</a:t>
            </a:r>
          </a:p>
          <a:p>
            <a:pPr lvl="1"/>
            <a:r>
              <a:rPr lang="en-US" sz="2400" dirty="0"/>
              <a:t>Processing will be run in batches. Thus there is an emphasis on high throughput as opposed to low latency</a:t>
            </a:r>
          </a:p>
          <a:p>
            <a:pPr lvl="1"/>
            <a:r>
              <a:rPr lang="en-US" sz="2400" dirty="0"/>
              <a:t>Applications that run on HDFS have large data sets. A typical file in HDFS is gigabytes to terabytes in size</a:t>
            </a:r>
          </a:p>
          <a:p>
            <a:pPr lvl="1"/>
            <a:r>
              <a:rPr lang="en-US" sz="2400" dirty="0"/>
              <a:t>Applications need a write-once-read-many access model</a:t>
            </a:r>
          </a:p>
          <a:p>
            <a:pPr lvl="1"/>
            <a:r>
              <a:rPr lang="en-US" sz="2400" dirty="0"/>
              <a:t>Moving Computation is Cheaper than Moving Data</a:t>
            </a:r>
          </a:p>
        </p:txBody>
      </p:sp>
    </p:spTree>
    <p:extLst>
      <p:ext uri="{BB962C8B-B14F-4D97-AF65-F5344CB8AC3E}">
        <p14:creationId xmlns:p14="http://schemas.microsoft.com/office/powerpoint/2010/main" val="13477533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0525" y="228601"/>
            <a:ext cx="7458075" cy="838200"/>
          </a:xfrm>
        </p:spPr>
        <p:txBody>
          <a:bodyPr anchor="ctr"/>
          <a:lstStyle/>
          <a:p>
            <a:r>
              <a:rPr lang="en-US" sz="2400" dirty="0"/>
              <a:t>HDFS</a:t>
            </a:r>
            <a:endParaRPr lang="de-DE" sz="2400" dirty="0"/>
          </a:p>
        </p:txBody>
      </p:sp>
      <p:sp>
        <p:nvSpPr>
          <p:cNvPr id="3" name="Inhaltsplatzhalter 2"/>
          <p:cNvSpPr>
            <a:spLocks noGrp="1"/>
          </p:cNvSpPr>
          <p:nvPr>
            <p:ph idx="1"/>
          </p:nvPr>
        </p:nvSpPr>
        <p:spPr>
          <a:xfrm>
            <a:off x="392112" y="1371600"/>
            <a:ext cx="8370887" cy="4572000"/>
          </a:xfrm>
        </p:spPr>
        <p:txBody>
          <a:bodyPr>
            <a:noAutofit/>
          </a:bodyPr>
          <a:lstStyle/>
          <a:p>
            <a:r>
              <a:rPr lang="en-US" sz="2000" dirty="0"/>
              <a:t>The </a:t>
            </a:r>
            <a:r>
              <a:rPr lang="en-US" sz="2000" dirty="0" err="1"/>
              <a:t>Hadoop</a:t>
            </a:r>
            <a:r>
              <a:rPr lang="en-US" sz="2000" dirty="0"/>
              <a:t> Distributed File System (HDFS) is a distributed file system designed to run on commodity hardware. It has many similarities with existing distributed file systems. However, the differences from other distributed file systems are significant</a:t>
            </a:r>
          </a:p>
          <a:p>
            <a:pPr lvl="1"/>
            <a:r>
              <a:rPr lang="en-US" sz="1800" dirty="0"/>
              <a:t>highly fault-tolerant and is designed to be deployed on low-cost hardware </a:t>
            </a:r>
          </a:p>
          <a:p>
            <a:pPr lvl="1"/>
            <a:r>
              <a:rPr lang="en-US" sz="1800" dirty="0"/>
              <a:t>provides high throughput access to application data and is suitable for applications that have large data sets</a:t>
            </a:r>
          </a:p>
          <a:p>
            <a:pPr lvl="1"/>
            <a:r>
              <a:rPr lang="en-US" sz="1800" dirty="0"/>
              <a:t>relaxes a few POSIX requirements to enable streaming access to file system data</a:t>
            </a:r>
          </a:p>
          <a:p>
            <a:pPr lvl="1"/>
            <a:r>
              <a:rPr lang="en-US" sz="1800" dirty="0"/>
              <a:t>part of the Apache </a:t>
            </a:r>
            <a:r>
              <a:rPr lang="en-US" sz="1800" dirty="0" err="1"/>
              <a:t>Hadoop</a:t>
            </a:r>
            <a:r>
              <a:rPr lang="en-US" sz="1800" dirty="0"/>
              <a:t> Core project. The project URL is </a:t>
            </a:r>
            <a:r>
              <a:rPr lang="en-US" sz="1800" u="sng" dirty="0">
                <a:hlinkClick r:id="rId3"/>
              </a:rPr>
              <a:t>http://hadoop.apache.org/core/</a:t>
            </a:r>
            <a:endParaRPr lang="en-US" sz="1800" dirty="0"/>
          </a:p>
        </p:txBody>
      </p:sp>
    </p:spTree>
    <p:extLst>
      <p:ext uri="{BB962C8B-B14F-4D97-AF65-F5344CB8AC3E}">
        <p14:creationId xmlns:p14="http://schemas.microsoft.com/office/powerpoint/2010/main" val="3353040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0525" y="228601"/>
            <a:ext cx="7458075" cy="838200"/>
          </a:xfrm>
        </p:spPr>
        <p:txBody>
          <a:bodyPr anchor="ctr"/>
          <a:lstStyle/>
          <a:p>
            <a:r>
              <a:rPr lang="en-US" sz="2400" dirty="0"/>
              <a:t>HDFS Architecture</a:t>
            </a:r>
            <a:endParaRPr lang="de-DE" sz="2400" dirty="0"/>
          </a:p>
        </p:txBody>
      </p:sp>
      <p:pic>
        <p:nvPicPr>
          <p:cNvPr id="4" name="Content Placeholder 3" descr="HDFS Architecture"/>
          <p:cNvPicPr>
            <a:picLocks noGrp="1"/>
          </p:cNvPicPr>
          <p:nvPr>
            <p:ph idx="1"/>
          </p:nvPr>
        </p:nvPicPr>
        <p:blipFill>
          <a:blip r:embed="rId3">
            <a:extLst>
              <a:ext uri="{28A0092B-C50C-407E-A947-70E740481C1C}">
                <a14:useLocalDpi xmlns:a14="http://schemas.microsoft.com/office/drawing/2010/main"/>
              </a:ext>
            </a:extLst>
          </a:blip>
          <a:srcRect/>
          <a:stretch>
            <a:fillRect/>
          </a:stretch>
        </p:blipFill>
        <p:spPr>
          <a:xfrm>
            <a:off x="1828800" y="1524000"/>
            <a:ext cx="6550025" cy="4525963"/>
          </a:xfrm>
        </p:spPr>
      </p:pic>
    </p:spTree>
    <p:extLst>
      <p:ext uri="{BB962C8B-B14F-4D97-AF65-F5344CB8AC3E}">
        <p14:creationId xmlns:p14="http://schemas.microsoft.com/office/powerpoint/2010/main" val="1971465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5" name="Grafik 4"/>
          <p:cNvPicPr>
            <a:picLocks noChangeAspect="1"/>
          </p:cNvPicPr>
          <p:nvPr/>
        </p:nvPicPr>
        <p:blipFill>
          <a:blip r:embed="rId2"/>
          <a:stretch>
            <a:fillRect/>
          </a:stretch>
        </p:blipFill>
        <p:spPr>
          <a:xfrm>
            <a:off x="97534" y="153193"/>
            <a:ext cx="9081892" cy="6472238"/>
          </a:xfrm>
          <a:prstGeom prst="rect">
            <a:avLst/>
          </a:prstGeom>
        </p:spPr>
      </p:pic>
    </p:spTree>
    <p:extLst>
      <p:ext uri="{BB962C8B-B14F-4D97-AF65-F5344CB8AC3E}">
        <p14:creationId xmlns:p14="http://schemas.microsoft.com/office/powerpoint/2010/main" val="17920605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Client </a:t>
            </a:r>
            <a:r>
              <a:rPr lang="de-DE" dirty="0" err="1"/>
              <a:t>reading</a:t>
            </a:r>
            <a:r>
              <a:rPr lang="de-DE" dirty="0"/>
              <a:t> </a:t>
            </a:r>
            <a:r>
              <a:rPr lang="de-DE" dirty="0" err="1"/>
              <a:t>files</a:t>
            </a:r>
            <a:r>
              <a:rPr lang="de-DE" dirty="0"/>
              <a:t> </a:t>
            </a:r>
            <a:r>
              <a:rPr lang="de-DE" dirty="0" err="1"/>
              <a:t>from</a:t>
            </a:r>
            <a:r>
              <a:rPr lang="de-DE" dirty="0"/>
              <a:t> HDFS</a:t>
            </a:r>
          </a:p>
        </p:txBody>
      </p:sp>
      <p:sp>
        <p:nvSpPr>
          <p:cNvPr id="3" name="Inhaltsplatzhalter 2"/>
          <p:cNvSpPr>
            <a:spLocks noGrp="1"/>
          </p:cNvSpPr>
          <p:nvPr>
            <p:ph idx="1"/>
          </p:nvPr>
        </p:nvSpPr>
        <p:spPr/>
        <p:txBody>
          <a:bodyPr/>
          <a:lstStyle/>
          <a:p>
            <a:endParaRPr lang="de-DE"/>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7" name="Grafik 6"/>
          <p:cNvPicPr>
            <a:picLocks noChangeAspect="1"/>
          </p:cNvPicPr>
          <p:nvPr/>
        </p:nvPicPr>
        <p:blipFill rotWithShape="1">
          <a:blip r:embed="rId2" cstate="screen">
            <a:extLst>
              <a:ext uri="{28A0092B-C50C-407E-A947-70E740481C1C}">
                <a14:useLocalDpi xmlns:a14="http://schemas.microsoft.com/office/drawing/2010/main"/>
              </a:ext>
            </a:extLst>
          </a:blip>
          <a:srcRect t="1918"/>
          <a:stretch/>
        </p:blipFill>
        <p:spPr>
          <a:xfrm>
            <a:off x="765100" y="1623321"/>
            <a:ext cx="7610626" cy="3895519"/>
          </a:xfrm>
          <a:prstGeom prst="rect">
            <a:avLst/>
          </a:prstGeom>
        </p:spPr>
      </p:pic>
    </p:spTree>
    <p:extLst>
      <p:ext uri="{BB962C8B-B14F-4D97-AF65-F5344CB8AC3E}">
        <p14:creationId xmlns:p14="http://schemas.microsoft.com/office/powerpoint/2010/main" val="41030598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0525" y="228601"/>
            <a:ext cx="7458075" cy="838200"/>
          </a:xfrm>
        </p:spPr>
        <p:txBody>
          <a:bodyPr anchor="ctr"/>
          <a:lstStyle/>
          <a:p>
            <a:r>
              <a:rPr lang="en-US" sz="2400" dirty="0" err="1"/>
              <a:t>MapReduce</a:t>
            </a:r>
            <a:r>
              <a:rPr lang="en-US" sz="2400" dirty="0"/>
              <a:t> Paradigm</a:t>
            </a:r>
            <a:endParaRPr lang="de-DE" sz="2400" dirty="0"/>
          </a:p>
        </p:txBody>
      </p:sp>
      <p:sp>
        <p:nvSpPr>
          <p:cNvPr id="3" name="Inhaltsplatzhalter 2"/>
          <p:cNvSpPr>
            <a:spLocks noGrp="1"/>
          </p:cNvSpPr>
          <p:nvPr>
            <p:ph idx="1"/>
          </p:nvPr>
        </p:nvSpPr>
        <p:spPr>
          <a:xfrm>
            <a:off x="392112" y="1371600"/>
            <a:ext cx="8370887" cy="4572000"/>
          </a:xfrm>
        </p:spPr>
        <p:txBody>
          <a:bodyPr>
            <a:noAutofit/>
          </a:bodyPr>
          <a:lstStyle/>
          <a:p>
            <a:r>
              <a:rPr lang="en-US" sz="2000" dirty="0"/>
              <a:t>Programming  model developed at Google</a:t>
            </a:r>
          </a:p>
          <a:p>
            <a:r>
              <a:rPr lang="en-US" sz="2000" dirty="0"/>
              <a:t>Sort/merge based distributed computing</a:t>
            </a:r>
          </a:p>
          <a:p>
            <a:r>
              <a:rPr lang="en-US" sz="2000" dirty="0"/>
              <a:t>Initially, it was intended for their internal search/indexing application, but now used extensively by more organizations (e.g., Yahoo, Amazon.com, IBM, etc.)</a:t>
            </a:r>
          </a:p>
          <a:p>
            <a:r>
              <a:rPr lang="en-US" sz="2000" dirty="0"/>
              <a:t>It is functional style programming (e.g., LISP) that is naturally parallelizable across  a large cluster of workstations or PCS.</a:t>
            </a:r>
          </a:p>
          <a:p>
            <a:r>
              <a:rPr lang="en-US" sz="2000" b="1" dirty="0"/>
              <a:t>The underlying system takes care of the partitioning of the input data, scheduling the program’s execution across several machines, handling machine failures, and managing required inter-machine communication. (This is the key for </a:t>
            </a:r>
            <a:r>
              <a:rPr lang="en-US" sz="2000" b="1" dirty="0" err="1"/>
              <a:t>Hadoop’s</a:t>
            </a:r>
            <a:r>
              <a:rPr lang="en-US" sz="2000" b="1" dirty="0"/>
              <a:t> success)</a:t>
            </a:r>
          </a:p>
        </p:txBody>
      </p:sp>
    </p:spTree>
    <p:extLst>
      <p:ext uri="{BB962C8B-B14F-4D97-AF65-F5344CB8AC3E}">
        <p14:creationId xmlns:p14="http://schemas.microsoft.com/office/powerpoint/2010/main" val="2550491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Map</a:t>
            </a:r>
            <a:r>
              <a:rPr lang="de-DE" dirty="0"/>
              <a:t> </a:t>
            </a:r>
            <a:r>
              <a:rPr lang="de-DE" dirty="0" err="1"/>
              <a:t>Reduce</a:t>
            </a:r>
            <a:endParaRPr lang="de-DE" dirty="0"/>
          </a:p>
        </p:txBody>
      </p:sp>
      <p:sp>
        <p:nvSpPr>
          <p:cNvPr id="3" name="Inhaltsplatzhalter 2"/>
          <p:cNvSpPr>
            <a:spLocks noGrp="1"/>
          </p:cNvSpPr>
          <p:nvPr>
            <p:ph idx="1"/>
          </p:nvPr>
        </p:nvSpPr>
        <p:spPr/>
        <p:txBody>
          <a:bodyPr/>
          <a:lstStyle/>
          <a:p>
            <a:r>
              <a:rPr lang="en-US" dirty="0"/>
              <a:t>Is derived from Google </a:t>
            </a:r>
            <a:r>
              <a:rPr lang="en-US" dirty="0" err="1"/>
              <a:t>MapReduce</a:t>
            </a:r>
            <a:r>
              <a:rPr lang="en-US" dirty="0"/>
              <a:t>.</a:t>
            </a:r>
          </a:p>
          <a:p>
            <a:r>
              <a:rPr lang="en-US" dirty="0"/>
              <a:t>Is a programming model for processing large datasets distributed on a </a:t>
            </a:r>
            <a:r>
              <a:rPr lang="de-DE" dirty="0"/>
              <a:t>large </a:t>
            </a:r>
            <a:r>
              <a:rPr lang="de-DE" dirty="0" err="1"/>
              <a:t>cluster</a:t>
            </a:r>
            <a:r>
              <a:rPr lang="de-DE" dirty="0"/>
              <a:t>.</a:t>
            </a:r>
          </a:p>
          <a:p>
            <a:r>
              <a:rPr lang="en-US" b="1" dirty="0"/>
              <a:t>Map phase: </a:t>
            </a:r>
            <a:r>
              <a:rPr lang="en-US" dirty="0"/>
              <a:t>Once divided, datasets are assigned to the task tracker to perform the Map phase. The data functional operation will be performed over the data, emitting the mapped key and value pairs as the output of the Map phase, (</a:t>
            </a:r>
            <a:r>
              <a:rPr lang="en-US" dirty="0" err="1"/>
              <a:t>i.e</a:t>
            </a:r>
            <a:r>
              <a:rPr lang="en-US" dirty="0"/>
              <a:t> </a:t>
            </a:r>
            <a:r>
              <a:rPr lang="en-US" dirty="0">
                <a:solidFill>
                  <a:srgbClr val="C00000"/>
                </a:solidFill>
              </a:rPr>
              <a:t>data </a:t>
            </a:r>
            <a:r>
              <a:rPr lang="en-US" dirty="0" err="1">
                <a:solidFill>
                  <a:srgbClr val="C00000"/>
                </a:solidFill>
              </a:rPr>
              <a:t>processing,sorting</a:t>
            </a:r>
            <a:r>
              <a:rPr lang="en-US" dirty="0"/>
              <a:t>).</a:t>
            </a:r>
          </a:p>
          <a:p>
            <a:r>
              <a:rPr lang="en-US" b="1" dirty="0"/>
              <a:t>Reduce phase: </a:t>
            </a:r>
            <a:r>
              <a:rPr lang="en-US" dirty="0"/>
              <a:t>The master node then collects the answers to all the </a:t>
            </a:r>
            <a:r>
              <a:rPr lang="en-US" dirty="0" err="1"/>
              <a:t>subproblems</a:t>
            </a:r>
            <a:r>
              <a:rPr lang="en-US" dirty="0"/>
              <a:t> and combines them in some way to form the output; the answer to the problem it was originally trying to solve, (</a:t>
            </a:r>
            <a:r>
              <a:rPr lang="en-US" dirty="0" err="1"/>
              <a:t>i.e</a:t>
            </a:r>
            <a:r>
              <a:rPr lang="en-US" dirty="0"/>
              <a:t> </a:t>
            </a:r>
            <a:r>
              <a:rPr lang="en-US" dirty="0">
                <a:solidFill>
                  <a:srgbClr val="C00000"/>
                </a:solidFill>
              </a:rPr>
              <a:t>data collection </a:t>
            </a:r>
            <a:r>
              <a:rPr lang="de-DE" dirty="0" err="1">
                <a:solidFill>
                  <a:srgbClr val="C00000"/>
                </a:solidFill>
              </a:rPr>
              <a:t>and</a:t>
            </a:r>
            <a:r>
              <a:rPr lang="de-DE" dirty="0">
                <a:solidFill>
                  <a:srgbClr val="C00000"/>
                </a:solidFill>
              </a:rPr>
              <a:t> </a:t>
            </a:r>
            <a:r>
              <a:rPr lang="de-DE" dirty="0" err="1">
                <a:solidFill>
                  <a:srgbClr val="C00000"/>
                </a:solidFill>
              </a:rPr>
              <a:t>digesting</a:t>
            </a:r>
            <a:r>
              <a:rPr lang="de-DE" dirty="0">
                <a:solidFill>
                  <a:srgbClr val="C00000"/>
                </a:solidFill>
              </a:rPr>
              <a:t>, </a:t>
            </a:r>
            <a:r>
              <a:rPr lang="de-DE" dirty="0" err="1">
                <a:solidFill>
                  <a:srgbClr val="C00000"/>
                </a:solidFill>
              </a:rPr>
              <a:t>merging</a:t>
            </a:r>
            <a:r>
              <a:rPr lang="de-DE" dirty="0"/>
              <a:t>).</a:t>
            </a:r>
          </a:p>
        </p:txBody>
      </p:sp>
      <p:sp>
        <p:nvSpPr>
          <p:cNvPr id="4" name="Fußzeilenplatzhalter 3"/>
          <p:cNvSpPr>
            <a:spLocks noGrp="1"/>
          </p:cNvSpPr>
          <p:nvPr>
            <p:ph type="ftr" sz="quarter" idx="10"/>
          </p:nvPr>
        </p:nvSpPr>
        <p:spPr/>
        <p:txBody>
          <a:bodyPr/>
          <a:lstStyle/>
          <a:p>
            <a:r>
              <a:rPr lang="de-DE" dirty="0"/>
              <a:t>Entwicklung eines intelligenten Annotationstools für Sensordaten </a:t>
            </a:r>
          </a:p>
        </p:txBody>
      </p:sp>
    </p:spTree>
    <p:extLst>
      <p:ext uri="{BB962C8B-B14F-4D97-AF65-F5344CB8AC3E}">
        <p14:creationId xmlns:p14="http://schemas.microsoft.com/office/powerpoint/2010/main" val="279733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0525" y="228601"/>
            <a:ext cx="7458075" cy="838200"/>
          </a:xfrm>
        </p:spPr>
        <p:txBody>
          <a:bodyPr anchor="ctr"/>
          <a:lstStyle/>
          <a:p>
            <a:r>
              <a:rPr lang="en-US" sz="2400" dirty="0"/>
              <a:t>How does </a:t>
            </a:r>
            <a:r>
              <a:rPr lang="en-US" sz="2400" dirty="0" err="1"/>
              <a:t>MapReduce</a:t>
            </a:r>
            <a:r>
              <a:rPr lang="en-US" sz="2400" dirty="0"/>
              <a:t> work?</a:t>
            </a:r>
            <a:endParaRPr lang="de-DE" sz="2400" dirty="0"/>
          </a:p>
        </p:txBody>
      </p:sp>
      <p:sp>
        <p:nvSpPr>
          <p:cNvPr id="3" name="Inhaltsplatzhalter 2"/>
          <p:cNvSpPr>
            <a:spLocks noGrp="1"/>
          </p:cNvSpPr>
          <p:nvPr>
            <p:ph idx="1"/>
          </p:nvPr>
        </p:nvSpPr>
        <p:spPr>
          <a:xfrm>
            <a:off x="392112" y="1295400"/>
            <a:ext cx="8370887" cy="4648200"/>
          </a:xfrm>
        </p:spPr>
        <p:txBody>
          <a:bodyPr>
            <a:noAutofit/>
          </a:bodyPr>
          <a:lstStyle/>
          <a:p>
            <a:r>
              <a:rPr lang="en-US" sz="2000" dirty="0"/>
              <a:t>The run time partitions the input and provides it to different Map instances;</a:t>
            </a:r>
          </a:p>
          <a:p>
            <a:r>
              <a:rPr lang="en-US" sz="2000" dirty="0"/>
              <a:t>Map (key, value) </a:t>
            </a:r>
            <a:r>
              <a:rPr lang="en-US" sz="2000" dirty="0">
                <a:sym typeface="Wingdings" panose="05000000000000000000" pitchFamily="2" charset="2"/>
              </a:rPr>
              <a:t> (key’, value’)</a:t>
            </a:r>
          </a:p>
          <a:p>
            <a:r>
              <a:rPr lang="en-US" sz="2000" dirty="0">
                <a:sym typeface="Wingdings" panose="05000000000000000000" pitchFamily="2" charset="2"/>
              </a:rPr>
              <a:t>The run time collects the (key’, value’) pairs and distributes them to several Reduce functions so that each Reduce function gets the pairs with the same key’</a:t>
            </a:r>
          </a:p>
          <a:p>
            <a:r>
              <a:rPr lang="en-US" sz="2000" dirty="0">
                <a:sym typeface="Wingdings" panose="05000000000000000000" pitchFamily="2" charset="2"/>
              </a:rPr>
              <a:t>Each Reduce produces a </a:t>
            </a:r>
            <a:br>
              <a:rPr lang="en-US" sz="2000" dirty="0">
                <a:sym typeface="Wingdings" panose="05000000000000000000" pitchFamily="2" charset="2"/>
              </a:rPr>
            </a:br>
            <a:r>
              <a:rPr lang="en-US" sz="2000" dirty="0">
                <a:sym typeface="Wingdings" panose="05000000000000000000" pitchFamily="2" charset="2"/>
              </a:rPr>
              <a:t>single (or zero) file output</a:t>
            </a:r>
          </a:p>
          <a:p>
            <a:r>
              <a:rPr lang="en-US" sz="2000" dirty="0">
                <a:sym typeface="Wingdings" panose="05000000000000000000" pitchFamily="2" charset="2"/>
              </a:rPr>
              <a:t>Map and Reduce are </a:t>
            </a:r>
            <a:br>
              <a:rPr lang="en-US" sz="2000" dirty="0">
                <a:sym typeface="Wingdings" panose="05000000000000000000" pitchFamily="2" charset="2"/>
              </a:rPr>
            </a:br>
            <a:r>
              <a:rPr lang="en-US" sz="2000" dirty="0">
                <a:sym typeface="Wingdings" panose="05000000000000000000" pitchFamily="2" charset="2"/>
              </a:rPr>
              <a:t>user written functions</a:t>
            </a:r>
          </a:p>
        </p:txBody>
      </p:sp>
      <p:pic>
        <p:nvPicPr>
          <p:cNvPr id="4" name="Grafik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015854" y="3216443"/>
            <a:ext cx="4739124" cy="2695073"/>
          </a:xfrm>
          <a:prstGeom prst="rect">
            <a:avLst/>
          </a:prstGeom>
        </p:spPr>
      </p:pic>
    </p:spTree>
    <p:extLst>
      <p:ext uri="{BB962C8B-B14F-4D97-AF65-F5344CB8AC3E}">
        <p14:creationId xmlns:p14="http://schemas.microsoft.com/office/powerpoint/2010/main" val="3416511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The five common steps of parallel computing</a:t>
            </a:r>
          </a:p>
        </p:txBody>
      </p:sp>
      <p:sp>
        <p:nvSpPr>
          <p:cNvPr id="3" name="Inhaltsplatzhalter 2"/>
          <p:cNvSpPr>
            <a:spLocks noGrp="1"/>
          </p:cNvSpPr>
          <p:nvPr>
            <p:ph idx="1"/>
          </p:nvPr>
        </p:nvSpPr>
        <p:spPr>
          <a:xfrm>
            <a:off x="418599" y="1066800"/>
            <a:ext cx="8356600" cy="4745037"/>
          </a:xfrm>
        </p:spPr>
        <p:txBody>
          <a:bodyPr/>
          <a:lstStyle/>
          <a:p>
            <a:pPr marL="457200" indent="-457200">
              <a:buFont typeface="+mj-lt"/>
              <a:buAutoNum type="arabicPeriod"/>
            </a:pPr>
            <a:r>
              <a:rPr lang="en-US" sz="2000" dirty="0"/>
              <a:t>Preparing the Map() input: This will take the input data row wise and emit key value pairs per rows, or we can explicitly change as per the </a:t>
            </a:r>
            <a:r>
              <a:rPr lang="de-DE" sz="2000" dirty="0" err="1"/>
              <a:t>requirement</a:t>
            </a:r>
            <a:r>
              <a:rPr lang="de-DE" sz="2000" dirty="0"/>
              <a:t>.</a:t>
            </a:r>
          </a:p>
          <a:p>
            <a:pPr lvl="1">
              <a:buFont typeface="Arial" panose="020B0604020202020204" pitchFamily="34" charset="0"/>
              <a:buChar char="•"/>
            </a:pPr>
            <a:r>
              <a:rPr lang="de-DE" sz="2000" dirty="0" err="1">
                <a:solidFill>
                  <a:srgbClr val="C00000"/>
                </a:solidFill>
              </a:rPr>
              <a:t>Map</a:t>
            </a:r>
            <a:r>
              <a:rPr lang="de-DE" sz="2000" dirty="0">
                <a:solidFill>
                  <a:srgbClr val="C00000"/>
                </a:solidFill>
              </a:rPr>
              <a:t> </a:t>
            </a:r>
            <a:r>
              <a:rPr lang="de-DE" sz="2000" dirty="0" err="1">
                <a:solidFill>
                  <a:srgbClr val="C00000"/>
                </a:solidFill>
              </a:rPr>
              <a:t>input</a:t>
            </a:r>
            <a:r>
              <a:rPr lang="de-DE" sz="2000" dirty="0">
                <a:solidFill>
                  <a:srgbClr val="C00000"/>
                </a:solidFill>
              </a:rPr>
              <a:t>: </a:t>
            </a:r>
            <a:r>
              <a:rPr lang="de-DE" sz="2000" dirty="0" err="1">
                <a:solidFill>
                  <a:srgbClr val="C00000"/>
                </a:solidFill>
              </a:rPr>
              <a:t>list</a:t>
            </a:r>
            <a:r>
              <a:rPr lang="de-DE" sz="2000" dirty="0">
                <a:solidFill>
                  <a:srgbClr val="C00000"/>
                </a:solidFill>
              </a:rPr>
              <a:t> (k1, v1).</a:t>
            </a:r>
          </a:p>
          <a:p>
            <a:pPr marL="457200" indent="-457200">
              <a:buFont typeface="+mj-lt"/>
              <a:buAutoNum type="arabicPeriod"/>
            </a:pPr>
            <a:r>
              <a:rPr lang="en-US" sz="2000" dirty="0"/>
              <a:t>Run the user-provided Map() code.</a:t>
            </a:r>
          </a:p>
          <a:p>
            <a:pPr lvl="1">
              <a:buFont typeface="Arial" panose="020B0604020202020204" pitchFamily="34" charset="0"/>
              <a:buChar char="•"/>
            </a:pPr>
            <a:r>
              <a:rPr lang="de-DE" sz="2000" dirty="0" err="1">
                <a:solidFill>
                  <a:srgbClr val="C00000"/>
                </a:solidFill>
              </a:rPr>
              <a:t>Map</a:t>
            </a:r>
            <a:r>
              <a:rPr lang="de-DE" sz="2000" dirty="0">
                <a:solidFill>
                  <a:srgbClr val="C00000"/>
                </a:solidFill>
              </a:rPr>
              <a:t> </a:t>
            </a:r>
            <a:r>
              <a:rPr lang="de-DE" sz="2000" dirty="0" err="1">
                <a:solidFill>
                  <a:srgbClr val="C00000"/>
                </a:solidFill>
              </a:rPr>
              <a:t>output</a:t>
            </a:r>
            <a:r>
              <a:rPr lang="de-DE" sz="2000" dirty="0">
                <a:solidFill>
                  <a:srgbClr val="C00000"/>
                </a:solidFill>
              </a:rPr>
              <a:t>: </a:t>
            </a:r>
            <a:r>
              <a:rPr lang="de-DE" sz="2000" dirty="0" err="1">
                <a:solidFill>
                  <a:srgbClr val="C00000"/>
                </a:solidFill>
              </a:rPr>
              <a:t>list</a:t>
            </a:r>
            <a:r>
              <a:rPr lang="de-DE" sz="2000" dirty="0">
                <a:solidFill>
                  <a:srgbClr val="C00000"/>
                </a:solidFill>
              </a:rPr>
              <a:t> (k2, v2).</a:t>
            </a:r>
          </a:p>
          <a:p>
            <a:pPr marL="457200" indent="-457200">
              <a:buFont typeface="+mj-lt"/>
              <a:buAutoNum type="arabicPeriod"/>
            </a:pPr>
            <a:r>
              <a:rPr lang="en-US" sz="2000" dirty="0"/>
              <a:t>Shuffle the Map output to the Reduce processors. Also, shuffle the similar keys (grouping them) and input them to the same reducer.</a:t>
            </a:r>
          </a:p>
          <a:p>
            <a:pPr marL="423150" indent="-457200">
              <a:buFont typeface="+mj-lt"/>
              <a:buAutoNum type="arabicPeriod"/>
            </a:pPr>
            <a:r>
              <a:rPr lang="en-US" sz="2000" dirty="0"/>
              <a:t> Run the user-provided Reduce() code: This phase will run the custom reducer code designed by developer to run on shuffled data and emit key </a:t>
            </a:r>
            <a:r>
              <a:rPr lang="de-DE" sz="2000" dirty="0" err="1"/>
              <a:t>and</a:t>
            </a:r>
            <a:r>
              <a:rPr lang="de-DE" sz="2000" dirty="0"/>
              <a:t> </a:t>
            </a:r>
            <a:r>
              <a:rPr lang="de-DE" sz="2000" dirty="0" err="1"/>
              <a:t>value</a:t>
            </a:r>
            <a:r>
              <a:rPr lang="de-DE" sz="2000" dirty="0"/>
              <a:t>.</a:t>
            </a:r>
          </a:p>
          <a:p>
            <a:pPr lvl="1">
              <a:buFont typeface="Arial" panose="020B0604020202020204" pitchFamily="34" charset="0"/>
              <a:buChar char="•"/>
            </a:pPr>
            <a:r>
              <a:rPr lang="de-DE" sz="2000" dirty="0" err="1">
                <a:solidFill>
                  <a:srgbClr val="C00000"/>
                </a:solidFill>
              </a:rPr>
              <a:t>Reduce</a:t>
            </a:r>
            <a:r>
              <a:rPr lang="de-DE" sz="2000" dirty="0">
                <a:solidFill>
                  <a:srgbClr val="C00000"/>
                </a:solidFill>
              </a:rPr>
              <a:t> </a:t>
            </a:r>
            <a:r>
              <a:rPr lang="de-DE" sz="2000" dirty="0" err="1">
                <a:solidFill>
                  <a:srgbClr val="C00000"/>
                </a:solidFill>
              </a:rPr>
              <a:t>input</a:t>
            </a:r>
            <a:r>
              <a:rPr lang="de-DE" sz="2000" dirty="0">
                <a:solidFill>
                  <a:srgbClr val="C00000"/>
                </a:solidFill>
              </a:rPr>
              <a:t>: (k2, </a:t>
            </a:r>
            <a:r>
              <a:rPr lang="de-DE" sz="2000" dirty="0" err="1">
                <a:solidFill>
                  <a:srgbClr val="C00000"/>
                </a:solidFill>
              </a:rPr>
              <a:t>list</a:t>
            </a:r>
            <a:r>
              <a:rPr lang="de-DE" sz="2000" dirty="0">
                <a:solidFill>
                  <a:srgbClr val="C00000"/>
                </a:solidFill>
              </a:rPr>
              <a:t>(v2)). </a:t>
            </a:r>
          </a:p>
          <a:p>
            <a:pPr lvl="1">
              <a:buFont typeface="Arial" panose="020B0604020202020204" pitchFamily="34" charset="0"/>
              <a:buChar char="•"/>
            </a:pPr>
            <a:r>
              <a:rPr lang="de-DE" sz="2000" dirty="0" err="1">
                <a:solidFill>
                  <a:srgbClr val="C00000"/>
                </a:solidFill>
              </a:rPr>
              <a:t>Reduce</a:t>
            </a:r>
            <a:r>
              <a:rPr lang="de-DE" sz="2000" dirty="0">
                <a:solidFill>
                  <a:srgbClr val="C00000"/>
                </a:solidFill>
              </a:rPr>
              <a:t> </a:t>
            </a:r>
            <a:r>
              <a:rPr lang="de-DE" sz="2000" dirty="0" err="1">
                <a:solidFill>
                  <a:srgbClr val="C00000"/>
                </a:solidFill>
              </a:rPr>
              <a:t>output</a:t>
            </a:r>
            <a:r>
              <a:rPr lang="de-DE" sz="2000" dirty="0">
                <a:solidFill>
                  <a:srgbClr val="C00000"/>
                </a:solidFill>
              </a:rPr>
              <a:t>: (k3, v3).</a:t>
            </a:r>
          </a:p>
          <a:p>
            <a:pPr marL="457200" indent="-457200">
              <a:buFont typeface="+mj-lt"/>
              <a:buAutoNum type="arabicPeriod"/>
            </a:pPr>
            <a:r>
              <a:rPr lang="en-US" sz="2000" dirty="0"/>
              <a:t>Produce the final output: Finally, the master node collects all reducer output and combines and writes them in a text file.</a:t>
            </a:r>
            <a:endParaRPr lang="de-DE" sz="2000"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spTree>
    <p:extLst>
      <p:ext uri="{BB962C8B-B14F-4D97-AF65-F5344CB8AC3E}">
        <p14:creationId xmlns:p14="http://schemas.microsoft.com/office/powerpoint/2010/main" val="287796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Putting the bits together</a:t>
            </a:r>
          </a:p>
        </p:txBody>
      </p:sp>
      <p:pic>
        <p:nvPicPr>
          <p:cNvPr id="1026" name="Picture 2" descr="http://datamining.xmu.edu.cn/main/~cloud/images/mapreduce.png"/>
          <p:cNvPicPr>
            <a:picLocks noGrp="1" noChangeAspect="1" noChangeArrowheads="1"/>
          </p:cNvPicPr>
          <p:nvPr>
            <p:ph idx="1"/>
          </p:nvPr>
        </p:nvPicPr>
        <p:blipFill>
          <a:blip r:embed="rId2">
            <a:extLst>
              <a:ext uri="{28A0092B-C50C-407E-A947-70E740481C1C}">
                <a14:useLocalDpi xmlns:a14="http://schemas.microsoft.com/office/drawing/2010/main"/>
              </a:ext>
            </a:extLst>
          </a:blip>
          <a:srcRect/>
          <a:stretch>
            <a:fillRect/>
          </a:stretch>
        </p:blipFill>
        <p:spPr bwMode="auto">
          <a:xfrm>
            <a:off x="365125" y="1078861"/>
            <a:ext cx="8231601" cy="52590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376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Example</a:t>
            </a:r>
            <a:r>
              <a:rPr lang="de-DE" dirty="0"/>
              <a:t>: </a:t>
            </a:r>
            <a:r>
              <a:rPr lang="de-DE" dirty="0" err="1"/>
              <a:t>database</a:t>
            </a:r>
            <a:r>
              <a:rPr lang="de-DE" dirty="0"/>
              <a:t> </a:t>
            </a:r>
            <a:r>
              <a:rPr lang="de-DE" dirty="0" err="1"/>
              <a:t>join</a:t>
            </a:r>
            <a:endParaRPr lang="de-DE" dirty="0"/>
          </a:p>
        </p:txBody>
      </p:sp>
      <p:pic>
        <p:nvPicPr>
          <p:cNvPr id="5" name="Inhaltsplatzhalter 4"/>
          <p:cNvPicPr>
            <a:picLocks noGrp="1" noChangeAspect="1"/>
          </p:cNvPicPr>
          <p:nvPr>
            <p:ph idx="1"/>
          </p:nvPr>
        </p:nvPicPr>
        <p:blipFill>
          <a:blip r:embed="rId2"/>
          <a:stretch>
            <a:fillRect/>
          </a:stretch>
        </p:blipFill>
        <p:spPr>
          <a:xfrm>
            <a:off x="533400" y="1219200"/>
            <a:ext cx="7729804" cy="3886200"/>
          </a:xfrm>
          <a:prstGeom prst="rect">
            <a:avLst/>
          </a:prstGeom>
        </p:spPr>
      </p:pic>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spTree>
    <p:extLst>
      <p:ext uri="{BB962C8B-B14F-4D97-AF65-F5344CB8AC3E}">
        <p14:creationId xmlns:p14="http://schemas.microsoft.com/office/powerpoint/2010/main" val="14041404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390525" y="228601"/>
            <a:ext cx="7458075" cy="838200"/>
          </a:xfrm>
        </p:spPr>
        <p:txBody>
          <a:bodyPr anchor="ctr"/>
          <a:lstStyle/>
          <a:p>
            <a:r>
              <a:rPr lang="de-DE" sz="2400" dirty="0"/>
              <a:t>Example2: </a:t>
            </a:r>
            <a:r>
              <a:rPr lang="de-DE" sz="2400" dirty="0" err="1"/>
              <a:t>RHadoop</a:t>
            </a:r>
            <a:r>
              <a:rPr lang="de-DE" sz="2400" dirty="0"/>
              <a:t> Word Count</a:t>
            </a:r>
          </a:p>
        </p:txBody>
      </p:sp>
      <p:sp>
        <p:nvSpPr>
          <p:cNvPr id="3" name="Inhaltsplatzhalter 2"/>
          <p:cNvSpPr>
            <a:spLocks noGrp="1"/>
          </p:cNvSpPr>
          <p:nvPr>
            <p:ph idx="1"/>
          </p:nvPr>
        </p:nvSpPr>
        <p:spPr>
          <a:xfrm>
            <a:off x="392112" y="1371600"/>
            <a:ext cx="8370887" cy="4876800"/>
          </a:xfrm>
        </p:spPr>
        <p:txBody>
          <a:bodyPr>
            <a:noAutofit/>
          </a:bodyPr>
          <a:lstStyle/>
          <a:p>
            <a:pPr marL="361950" lvl="1" indent="-361950">
              <a:buBlip>
                <a:blip r:embed="rId3"/>
              </a:buBlip>
            </a:pPr>
            <a:r>
              <a:rPr lang="de-DE" sz="2000" dirty="0" err="1"/>
              <a:t>Map</a:t>
            </a:r>
            <a:r>
              <a:rPr lang="de-DE" sz="2000" dirty="0"/>
              <a:t> </a:t>
            </a:r>
            <a:r>
              <a:rPr lang="de-DE" sz="2000" dirty="0" err="1"/>
              <a:t>Reduce</a:t>
            </a:r>
            <a:endParaRPr lang="de-DE" sz="2000" dirty="0"/>
          </a:p>
          <a:p>
            <a:pPr lvl="1"/>
            <a:r>
              <a:rPr lang="de-DE" sz="1800" dirty="0">
                <a:cs typeface="Courier New" panose="02070309020205020404" pitchFamily="49" charset="0"/>
              </a:rPr>
              <a:t>Job Erstellen</a:t>
            </a:r>
          </a:p>
          <a:p>
            <a:pPr lvl="2"/>
            <a:r>
              <a:rPr lang="de-DE" sz="1600" dirty="0">
                <a:cs typeface="Courier New" panose="02070309020205020404" pitchFamily="49" charset="0"/>
              </a:rPr>
              <a:t>Library(rmr2)</a:t>
            </a:r>
          </a:p>
          <a:p>
            <a:pPr lvl="2"/>
            <a:endParaRPr lang="de-DE" sz="1600" dirty="0">
              <a:cs typeface="Courier New" panose="02070309020205020404" pitchFamily="49" charset="0"/>
            </a:endParaRPr>
          </a:p>
          <a:p>
            <a:pPr lvl="2"/>
            <a:endParaRPr lang="de-DE" sz="1600" dirty="0">
              <a:cs typeface="Courier New" panose="02070309020205020404" pitchFamily="49" charset="0"/>
            </a:endParaRPr>
          </a:p>
          <a:p>
            <a:pPr lvl="2"/>
            <a:endParaRPr lang="de-DE" sz="1600" dirty="0">
              <a:cs typeface="Courier New" panose="02070309020205020404" pitchFamily="49" charset="0"/>
            </a:endParaRPr>
          </a:p>
          <a:p>
            <a:pPr lvl="2"/>
            <a:endParaRPr lang="de-DE" sz="1600" dirty="0">
              <a:cs typeface="Courier New" panose="02070309020205020404" pitchFamily="49" charset="0"/>
            </a:endParaRPr>
          </a:p>
          <a:p>
            <a:pPr lvl="2"/>
            <a:endParaRPr lang="de-DE" sz="1600" dirty="0">
              <a:cs typeface="Courier New" panose="02070309020205020404" pitchFamily="49" charset="0"/>
            </a:endParaRPr>
          </a:p>
          <a:p>
            <a:pPr lvl="2"/>
            <a:endParaRPr lang="de-DE" sz="1600" dirty="0">
              <a:cs typeface="Courier New" panose="02070309020205020404" pitchFamily="49" charset="0"/>
            </a:endParaRPr>
          </a:p>
          <a:p>
            <a:pPr lvl="2"/>
            <a:endParaRPr lang="de-DE" sz="1600" dirty="0">
              <a:cs typeface="Courier New" panose="02070309020205020404" pitchFamily="49" charset="0"/>
            </a:endParaRPr>
          </a:p>
          <a:p>
            <a:pPr lvl="2"/>
            <a:endParaRPr lang="de-DE" sz="1600" dirty="0">
              <a:cs typeface="Courier New" panose="02070309020205020404" pitchFamily="49" charset="0"/>
            </a:endParaRPr>
          </a:p>
          <a:p>
            <a:pPr lvl="2"/>
            <a:endParaRPr lang="de-DE" sz="1600" dirty="0">
              <a:cs typeface="Courier New" panose="02070309020205020404" pitchFamily="49" charset="0"/>
            </a:endParaRPr>
          </a:p>
          <a:p>
            <a:pPr lvl="2"/>
            <a:endParaRPr lang="de-DE" sz="1600" dirty="0">
              <a:cs typeface="Courier New" panose="02070309020205020404" pitchFamily="49" charset="0"/>
            </a:endParaRPr>
          </a:p>
          <a:p>
            <a:pPr marL="0" indent="0">
              <a:buNone/>
            </a:pPr>
            <a:endParaRPr lang="de-DE" sz="2000" dirty="0">
              <a:cs typeface="Courier New" panose="02070309020205020404" pitchFamily="49" charset="0"/>
            </a:endParaRPr>
          </a:p>
        </p:txBody>
      </p:sp>
      <p:pic>
        <p:nvPicPr>
          <p:cNvPr id="1026" name="Picture 2"/>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762000" y="2625035"/>
            <a:ext cx="3560233" cy="3013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800600" y="2665008"/>
            <a:ext cx="4148119" cy="2998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8124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How to link R and Hadoop?</a:t>
            </a:r>
            <a:endParaRPr lang="de-DE" dirty="0"/>
          </a:p>
        </p:txBody>
      </p:sp>
      <p:sp>
        <p:nvSpPr>
          <p:cNvPr id="3" name="Inhaltsplatzhalter 2"/>
          <p:cNvSpPr>
            <a:spLocks noGrp="1"/>
          </p:cNvSpPr>
          <p:nvPr>
            <p:ph idx="1"/>
          </p:nvPr>
        </p:nvSpPr>
        <p:spPr/>
        <p:txBody>
          <a:bodyPr/>
          <a:lstStyle/>
          <a:p>
            <a:pPr marL="0" indent="0">
              <a:buNone/>
            </a:pPr>
            <a:r>
              <a:rPr lang="en-US" dirty="0" err="1">
                <a:solidFill>
                  <a:srgbClr val="C00000"/>
                </a:solidFill>
              </a:rPr>
              <a:t>RHadoop</a:t>
            </a:r>
            <a:r>
              <a:rPr lang="en-US" dirty="0">
                <a:solidFill>
                  <a:srgbClr val="C00000"/>
                </a:solidFill>
              </a:rPr>
              <a:t> </a:t>
            </a:r>
            <a:r>
              <a:rPr lang="en-US" dirty="0"/>
              <a:t>is a great for trying out data analytics with the Hadoop platform via R functions.</a:t>
            </a:r>
          </a:p>
          <a:p>
            <a:pPr marL="0" indent="0">
              <a:buNone/>
            </a:pPr>
            <a:r>
              <a:rPr lang="en-US" dirty="0"/>
              <a:t>These three different R packages have been designed on Hadoop’s two main </a:t>
            </a:r>
            <a:r>
              <a:rPr lang="de-DE" dirty="0" err="1"/>
              <a:t>features</a:t>
            </a:r>
            <a:r>
              <a:rPr lang="de-DE" dirty="0"/>
              <a:t> HDFS </a:t>
            </a:r>
            <a:r>
              <a:rPr lang="de-DE" dirty="0" err="1"/>
              <a:t>and</a:t>
            </a:r>
            <a:r>
              <a:rPr lang="de-DE" dirty="0"/>
              <a:t> </a:t>
            </a:r>
            <a:r>
              <a:rPr lang="de-DE" dirty="0" err="1"/>
              <a:t>MapReduce</a:t>
            </a:r>
            <a:r>
              <a:rPr lang="de-DE" dirty="0"/>
              <a:t>:</a:t>
            </a:r>
          </a:p>
          <a:p>
            <a:r>
              <a:rPr lang="en-US" b="1" dirty="0" err="1">
                <a:solidFill>
                  <a:srgbClr val="C00000"/>
                </a:solidFill>
              </a:rPr>
              <a:t>rhdfs</a:t>
            </a:r>
            <a:r>
              <a:rPr lang="en-US" dirty="0"/>
              <a:t>: This is an R package for providing all Hadoop HDFS access to R. All distributed files can be managed with R functions.</a:t>
            </a:r>
          </a:p>
          <a:p>
            <a:r>
              <a:rPr lang="en-US" b="1" dirty="0" err="1">
                <a:solidFill>
                  <a:srgbClr val="C00000"/>
                </a:solidFill>
              </a:rPr>
              <a:t>rmr</a:t>
            </a:r>
            <a:r>
              <a:rPr lang="en-US" dirty="0"/>
              <a:t>: This is an R package for providing Hadoop </a:t>
            </a:r>
            <a:r>
              <a:rPr lang="en-US" dirty="0" err="1"/>
              <a:t>MapReduce</a:t>
            </a:r>
            <a:r>
              <a:rPr lang="en-US" dirty="0"/>
              <a:t> interfaces to R. With the help of this package, the Mapper and Reducer can easily be </a:t>
            </a:r>
            <a:r>
              <a:rPr lang="de-DE" dirty="0" err="1"/>
              <a:t>developed</a:t>
            </a:r>
            <a:r>
              <a:rPr lang="de-DE" dirty="0"/>
              <a:t>.</a:t>
            </a:r>
          </a:p>
          <a:p>
            <a:r>
              <a:rPr lang="en-US" b="1" dirty="0" err="1">
                <a:solidFill>
                  <a:srgbClr val="C00000"/>
                </a:solidFill>
              </a:rPr>
              <a:t>rhbase</a:t>
            </a:r>
            <a:r>
              <a:rPr lang="en-US" dirty="0"/>
              <a:t>: This is an R package for handling data at </a:t>
            </a:r>
            <a:r>
              <a:rPr lang="en-US" dirty="0" err="1"/>
              <a:t>HBase</a:t>
            </a:r>
            <a:r>
              <a:rPr lang="en-US" dirty="0"/>
              <a:t> distributed database </a:t>
            </a:r>
            <a:r>
              <a:rPr lang="de-DE" dirty="0" err="1"/>
              <a:t>through</a:t>
            </a:r>
            <a:r>
              <a:rPr lang="de-DE" dirty="0"/>
              <a:t> R.</a:t>
            </a:r>
          </a:p>
        </p:txBody>
      </p:sp>
      <p:pic>
        <p:nvPicPr>
          <p:cNvPr id="6" name="Grafik 5"/>
          <p:cNvPicPr>
            <a:picLocks noChangeAspect="1"/>
          </p:cNvPicPr>
          <p:nvPr/>
        </p:nvPicPr>
        <p:blipFill>
          <a:blip r:embed="rId2"/>
          <a:stretch>
            <a:fillRect/>
          </a:stretch>
        </p:blipFill>
        <p:spPr>
          <a:xfrm>
            <a:off x="390525" y="218072"/>
            <a:ext cx="5857875" cy="942016"/>
          </a:xfrm>
          <a:prstGeom prst="rect">
            <a:avLst/>
          </a:prstGeom>
        </p:spPr>
      </p:pic>
    </p:spTree>
    <p:extLst>
      <p:ext uri="{BB962C8B-B14F-4D97-AF65-F5344CB8AC3E}">
        <p14:creationId xmlns:p14="http://schemas.microsoft.com/office/powerpoint/2010/main" val="7259210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15925" y="118268"/>
            <a:ext cx="6911975" cy="561975"/>
          </a:xfrm>
        </p:spPr>
        <p:txBody>
          <a:bodyPr/>
          <a:lstStyle/>
          <a:p>
            <a:r>
              <a:rPr lang="en-US" dirty="0"/>
              <a:t>Challenges in Classification</a:t>
            </a:r>
          </a:p>
        </p:txBody>
      </p:sp>
      <p:sp>
        <p:nvSpPr>
          <p:cNvPr id="3" name="Inhaltsplatzhalter 2"/>
          <p:cNvSpPr>
            <a:spLocks noGrp="1"/>
          </p:cNvSpPr>
          <p:nvPr>
            <p:ph idx="1"/>
          </p:nvPr>
        </p:nvSpPr>
        <p:spPr>
          <a:xfrm>
            <a:off x="415925" y="914400"/>
            <a:ext cx="8356600" cy="4745037"/>
          </a:xfrm>
        </p:spPr>
        <p:txBody>
          <a:bodyPr/>
          <a:lstStyle/>
          <a:p>
            <a:r>
              <a:rPr lang="en-US" sz="2000" dirty="0"/>
              <a:t>Many learning models work on single in memory model</a:t>
            </a:r>
          </a:p>
          <a:p>
            <a:pPr lvl="1"/>
            <a:r>
              <a:rPr lang="en-US" sz="2000" dirty="0"/>
              <a:t>R/W dependencies hinder efficient parallelization</a:t>
            </a:r>
          </a:p>
          <a:p>
            <a:pPr lvl="1"/>
            <a:r>
              <a:rPr lang="en-US" sz="2000" dirty="0"/>
              <a:t>Only problem in learning phase</a:t>
            </a:r>
          </a:p>
          <a:p>
            <a:pPr lvl="1"/>
            <a:r>
              <a:rPr lang="en-US" sz="2000" dirty="0"/>
              <a:t>Feature calculation and classification no problem</a:t>
            </a:r>
          </a:p>
          <a:p>
            <a:pPr lvl="1"/>
            <a:r>
              <a:rPr lang="en-US" sz="2000" dirty="0"/>
              <a:t>Approximate algorithms</a:t>
            </a:r>
          </a:p>
          <a:p>
            <a:r>
              <a:rPr lang="en-US" sz="2000" dirty="0"/>
              <a:t>Classification is often done on high dimensional data</a:t>
            </a:r>
          </a:p>
          <a:p>
            <a:pPr lvl="1"/>
            <a:r>
              <a:rPr lang="en-US" sz="2000" dirty="0"/>
              <a:t>Hadoop typically works by sorting in one dimension</a:t>
            </a:r>
          </a:p>
          <a:p>
            <a:pPr lvl="1"/>
            <a:r>
              <a:rPr lang="en-US" sz="2000" dirty="0"/>
              <a:t>Transformations are needed</a:t>
            </a:r>
          </a:p>
          <a:p>
            <a:r>
              <a:rPr lang="en-US" sz="2000" dirty="0"/>
              <a:t>Hadoop is typically build for batch processing</a:t>
            </a:r>
          </a:p>
          <a:p>
            <a:pPr lvl="1"/>
            <a:r>
              <a:rPr lang="en-US" sz="2000" dirty="0"/>
              <a:t>Need “</a:t>
            </a:r>
            <a:r>
              <a:rPr lang="en-US" sz="2000" dirty="0" err="1"/>
              <a:t>realtime</a:t>
            </a:r>
            <a:r>
              <a:rPr lang="en-US" sz="2000" dirty="0"/>
              <a:t>” answer in classification phase for CSS</a:t>
            </a:r>
          </a:p>
          <a:p>
            <a:pPr lvl="1"/>
            <a:r>
              <a:rPr lang="en-US" sz="2000" dirty="0"/>
              <a:t>Use Hadoop mostly for learning and “score” Models on different platform </a:t>
            </a:r>
            <a:r>
              <a:rPr lang="en-US" sz="2000" dirty="0">
                <a:sym typeface="Wingdings" panose="05000000000000000000" pitchFamily="2" charset="2"/>
              </a:rPr>
              <a:t> speed layer</a:t>
            </a:r>
            <a:endParaRPr lang="en-US" sz="2000" dirty="0"/>
          </a:p>
          <a:p>
            <a:pPr lvl="1"/>
            <a:r>
              <a:rPr lang="en-US" sz="2000" dirty="0"/>
              <a:t>Alternative: Hadoop streaming tricks:</a:t>
            </a:r>
            <a:br>
              <a:rPr lang="en-US" sz="2000" dirty="0"/>
            </a:br>
            <a:r>
              <a:rPr lang="en-US" sz="2000" dirty="0"/>
              <a:t> Drastically reduce chunk size/ use custom schedulers</a:t>
            </a:r>
          </a:p>
        </p:txBody>
      </p:sp>
      <p:sp>
        <p:nvSpPr>
          <p:cNvPr id="4" name="Fußzeilenplatzhalter 3"/>
          <p:cNvSpPr>
            <a:spLocks noGrp="1"/>
          </p:cNvSpPr>
          <p:nvPr>
            <p:ph type="ftr" sz="quarter" idx="10"/>
          </p:nvPr>
        </p:nvSpPr>
        <p:spPr/>
        <p:txBody>
          <a:bodyPr/>
          <a:lstStyle/>
          <a:p>
            <a:r>
              <a:rPr lang="de-DE" dirty="0"/>
              <a:t>Entwicklung eines intelligenten Annotationstools für Sensordaten </a:t>
            </a:r>
          </a:p>
        </p:txBody>
      </p:sp>
    </p:spTree>
    <p:extLst>
      <p:ext uri="{BB962C8B-B14F-4D97-AF65-F5344CB8AC3E}">
        <p14:creationId xmlns:p14="http://schemas.microsoft.com/office/powerpoint/2010/main" val="556209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5" name="Grafik 4"/>
          <p:cNvPicPr>
            <a:picLocks noChangeAspect="1"/>
          </p:cNvPicPr>
          <p:nvPr/>
        </p:nvPicPr>
        <p:blipFill>
          <a:blip r:embed="rId2"/>
          <a:stretch>
            <a:fillRect/>
          </a:stretch>
        </p:blipFill>
        <p:spPr>
          <a:xfrm>
            <a:off x="0" y="247567"/>
            <a:ext cx="8915400" cy="6042741"/>
          </a:xfrm>
          <a:prstGeom prst="rect">
            <a:avLst/>
          </a:prstGeom>
        </p:spPr>
      </p:pic>
    </p:spTree>
    <p:extLst>
      <p:ext uri="{BB962C8B-B14F-4D97-AF65-F5344CB8AC3E}">
        <p14:creationId xmlns:p14="http://schemas.microsoft.com/office/powerpoint/2010/main" val="6682171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a:t>Spark: Less dependency on storage</a:t>
            </a:r>
          </a:p>
        </p:txBody>
      </p:sp>
      <p:sp>
        <p:nvSpPr>
          <p:cNvPr id="3" name="Inhaltsplatzhalter 2"/>
          <p:cNvSpPr>
            <a:spLocks noGrp="1"/>
          </p:cNvSpPr>
          <p:nvPr>
            <p:ph idx="1"/>
          </p:nvPr>
        </p:nvSpPr>
        <p:spPr>
          <a:xfrm>
            <a:off x="390525" y="5604305"/>
            <a:ext cx="8356600" cy="533400"/>
          </a:xfrm>
        </p:spPr>
        <p:txBody>
          <a:bodyPr/>
          <a:lstStyle/>
          <a:p>
            <a:r>
              <a:rPr lang="en-GB" dirty="0"/>
              <a:t>Spark can additionally work on shared memory!</a:t>
            </a:r>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3074" name="Picture 2" descr="http://www.nextplatform.com/wp-content/uploads/2015/02/flinkIterative.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4112" y="1447800"/>
            <a:ext cx="6829425" cy="3886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2176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Flink</a:t>
            </a:r>
            <a:r>
              <a:rPr lang="en-GB" dirty="0"/>
              <a:t>: Streaming </a:t>
            </a:r>
            <a:br>
              <a:rPr lang="en-GB" dirty="0"/>
            </a:br>
            <a:r>
              <a:rPr lang="en-GB" dirty="0"/>
              <a:t>and Lambda Architecture</a:t>
            </a:r>
          </a:p>
        </p:txBody>
      </p:sp>
      <p:sp>
        <p:nvSpPr>
          <p:cNvPr id="3" name="Inhaltsplatzhalter 2"/>
          <p:cNvSpPr>
            <a:spLocks noGrp="1"/>
          </p:cNvSpPr>
          <p:nvPr>
            <p:ph idx="1"/>
          </p:nvPr>
        </p:nvSpPr>
        <p:spPr/>
        <p:txBody>
          <a:bodyPr/>
          <a:lstStyle/>
          <a:p>
            <a:r>
              <a:rPr lang="en-GB" dirty="0" err="1"/>
              <a:t>Realtime</a:t>
            </a:r>
            <a:r>
              <a:rPr lang="en-GB" dirty="0"/>
              <a:t>: normally </a:t>
            </a:r>
            <a:r>
              <a:rPr lang="en-GB" dirty="0" err="1"/>
              <a:t>microbatching</a:t>
            </a:r>
            <a:r>
              <a:rPr lang="en-GB" dirty="0"/>
              <a:t> necessary</a:t>
            </a:r>
          </a:p>
          <a:p>
            <a:r>
              <a:rPr lang="en-GB" dirty="0" err="1"/>
              <a:t>Flink</a:t>
            </a:r>
            <a:r>
              <a:rPr lang="en-GB" dirty="0"/>
              <a:t> natively supports different workloads: stream, graph,…</a:t>
            </a:r>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4100" name="Picture 4" descr="http://image.slidesharecdn.com/flinkapacheconpurple-141123151828-conversion-gate02/95/flink-apachecon-presentation-21-638.jpg?cb=1416756067"/>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76200" y="4038600"/>
            <a:ext cx="4998234" cy="2318930"/>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descr="Vimperator (Build 20160615181948)"/>
          <p:cNvPicPr>
            <a:picLocks noChangeAspect="1"/>
          </p:cNvPicPr>
          <p:nvPr/>
        </p:nvPicPr>
        <p:blipFill rotWithShape="1">
          <a:blip r:embed="rId3" cstate="screen">
            <a:extLst>
              <a:ext uri="{28A0092B-C50C-407E-A947-70E740481C1C}">
                <a14:useLocalDpi xmlns:a14="http://schemas.microsoft.com/office/drawing/2010/main"/>
              </a:ext>
            </a:extLst>
          </a:blip>
          <a:srcRect t="8750" r="50833" b="48472"/>
          <a:stretch/>
        </p:blipFill>
        <p:spPr>
          <a:xfrm>
            <a:off x="3442601" y="2355739"/>
            <a:ext cx="5330826" cy="2529884"/>
          </a:xfrm>
          <a:prstGeom prst="rect">
            <a:avLst/>
          </a:prstGeom>
        </p:spPr>
      </p:pic>
    </p:spTree>
    <p:extLst>
      <p:ext uri="{BB962C8B-B14F-4D97-AF65-F5344CB8AC3E}">
        <p14:creationId xmlns:p14="http://schemas.microsoft.com/office/powerpoint/2010/main" val="813793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err="1"/>
              <a:t>Flink</a:t>
            </a:r>
            <a:r>
              <a:rPr lang="en-GB" dirty="0"/>
              <a:t>: Native support for </a:t>
            </a:r>
            <a:r>
              <a:rPr lang="en-GB" dirty="0" err="1"/>
              <a:t>Interations</a:t>
            </a:r>
            <a:endParaRPr lang="en-GB" dirty="0"/>
          </a:p>
        </p:txBody>
      </p:sp>
      <p:sp>
        <p:nvSpPr>
          <p:cNvPr id="3" name="Inhaltsplatzhalter 2"/>
          <p:cNvSpPr>
            <a:spLocks noGrp="1"/>
          </p:cNvSpPr>
          <p:nvPr>
            <p:ph idx="1"/>
          </p:nvPr>
        </p:nvSpPr>
        <p:spPr/>
        <p:txBody>
          <a:bodyPr/>
          <a:lstStyle/>
          <a:p>
            <a:endParaRPr lang="en-GB"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2050" name="Picture 2" descr="https://ci.apache.org/projects/flink/flink-docs-release-0.7/img/iterations_delta_iterate_operator.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38200" y="1828800"/>
            <a:ext cx="6998295" cy="3295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7816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34950" y="309562"/>
            <a:ext cx="6911975" cy="561975"/>
          </a:xfrm>
        </p:spPr>
        <p:txBody>
          <a:bodyPr/>
          <a:lstStyle/>
          <a:p>
            <a:r>
              <a:rPr lang="en-US" dirty="0"/>
              <a:t>Classification available</a:t>
            </a:r>
          </a:p>
        </p:txBody>
      </p:sp>
      <p:sp>
        <p:nvSpPr>
          <p:cNvPr id="3" name="Inhaltsplatzhalter 2"/>
          <p:cNvSpPr>
            <a:spLocks noGrp="1"/>
          </p:cNvSpPr>
          <p:nvPr>
            <p:ph idx="1"/>
          </p:nvPr>
        </p:nvSpPr>
        <p:spPr>
          <a:xfrm>
            <a:off x="392113" y="1198563"/>
            <a:ext cx="8356600" cy="5126037"/>
          </a:xfrm>
        </p:spPr>
        <p:txBody>
          <a:bodyPr/>
          <a:lstStyle/>
          <a:p>
            <a:r>
              <a:rPr lang="en-US" dirty="0"/>
              <a:t>Apache Mahout on MapReduce</a:t>
            </a:r>
          </a:p>
          <a:p>
            <a:pPr lvl="1"/>
            <a:r>
              <a:rPr lang="en-US" dirty="0"/>
              <a:t>Naïve Bayes (now deprecated)</a:t>
            </a:r>
          </a:p>
          <a:p>
            <a:pPr marL="394575" lvl="1" indent="0">
              <a:buNone/>
            </a:pPr>
            <a:endParaRPr lang="en-US" dirty="0"/>
          </a:p>
          <a:p>
            <a:r>
              <a:rPr lang="en-US" dirty="0"/>
              <a:t>Spark </a:t>
            </a:r>
            <a:r>
              <a:rPr lang="en-US" dirty="0" err="1"/>
              <a:t>MLlib</a:t>
            </a:r>
            <a:r>
              <a:rPr lang="en-US" dirty="0"/>
              <a:t> </a:t>
            </a:r>
          </a:p>
          <a:p>
            <a:pPr lvl="1"/>
            <a:r>
              <a:rPr lang="en-US" dirty="0"/>
              <a:t>Linear Support Vector Machines</a:t>
            </a:r>
          </a:p>
          <a:p>
            <a:pPr lvl="1"/>
            <a:r>
              <a:rPr lang="en-US" dirty="0"/>
              <a:t>Logistic, Linear , Isotonic Regressions</a:t>
            </a:r>
          </a:p>
          <a:p>
            <a:pPr lvl="1"/>
            <a:r>
              <a:rPr lang="en-US" dirty="0"/>
              <a:t>Decision Tree, Random Forests</a:t>
            </a:r>
          </a:p>
          <a:p>
            <a:pPr lvl="1"/>
            <a:endParaRPr lang="en-US" dirty="0"/>
          </a:p>
          <a:p>
            <a:r>
              <a:rPr lang="en-US" dirty="0" err="1"/>
              <a:t>Flink</a:t>
            </a:r>
            <a:r>
              <a:rPr lang="en-US" dirty="0"/>
              <a:t> Machine Learning</a:t>
            </a:r>
          </a:p>
          <a:p>
            <a:pPr lvl="1"/>
            <a:r>
              <a:rPr lang="en-US" dirty="0"/>
              <a:t> SVM using Communication efficient distributed dual coordinate ascent (</a:t>
            </a:r>
            <a:r>
              <a:rPr lang="en-US" dirty="0" err="1"/>
              <a:t>CoCoA</a:t>
            </a:r>
            <a:r>
              <a:rPr lang="en-US" dirty="0"/>
              <a:t>)</a:t>
            </a:r>
          </a:p>
          <a:p>
            <a:pPr lvl="1"/>
            <a:r>
              <a:rPr lang="en-US" dirty="0"/>
              <a:t> Multiple linear regression</a:t>
            </a:r>
          </a:p>
          <a:p>
            <a:pPr marL="0" indent="0">
              <a:buNone/>
            </a:pPr>
            <a:endParaRPr lang="en-US" dirty="0"/>
          </a:p>
        </p:txBody>
      </p:sp>
      <p:pic>
        <p:nvPicPr>
          <p:cNvPr id="2050" name="Picture 2" descr="Logos for Mahout and Apache Software Foundation"/>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638800" y="1175909"/>
            <a:ext cx="4743450" cy="99060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spark.apache.org/images/spark-logo.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72200" y="3109118"/>
            <a:ext cx="2457450" cy="130492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Apache Flink"/>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31832" y="5455484"/>
            <a:ext cx="1716881" cy="884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8652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Example: KNN on Map Reduce 1/2</a:t>
            </a:r>
          </a:p>
        </p:txBody>
      </p:sp>
      <p:sp>
        <p:nvSpPr>
          <p:cNvPr id="3" name="Inhaltsplatzhalter 2"/>
          <p:cNvSpPr>
            <a:spLocks noGrp="1"/>
          </p:cNvSpPr>
          <p:nvPr>
            <p:ph idx="1"/>
          </p:nvPr>
        </p:nvSpPr>
        <p:spPr>
          <a:xfrm>
            <a:off x="483553" y="1157288"/>
            <a:ext cx="8675687" cy="4745037"/>
          </a:xfrm>
        </p:spPr>
        <p:txBody>
          <a:bodyPr/>
          <a:lstStyle/>
          <a:p>
            <a:r>
              <a:rPr lang="en-US" dirty="0"/>
              <a:t>KNN interesting for Big Data </a:t>
            </a:r>
          </a:p>
          <a:p>
            <a:pPr lvl="1"/>
            <a:r>
              <a:rPr lang="en-US" dirty="0"/>
              <a:t>If amount of data approaches infinity, guaranteed to yield an error rate &lt; 2x Bayes error rate (lowest possible)</a:t>
            </a:r>
          </a:p>
          <a:p>
            <a:pPr lvl="1"/>
            <a:r>
              <a:rPr lang="en-US" dirty="0"/>
              <a:t>Naïve version computationally intensive for large training sets</a:t>
            </a:r>
          </a:p>
          <a:p>
            <a:pPr lvl="2"/>
            <a:r>
              <a:rPr lang="en-US" dirty="0"/>
              <a:t>Linear scan or tree structures for exact solutions</a:t>
            </a:r>
          </a:p>
          <a:p>
            <a:pPr lvl="1"/>
            <a:r>
              <a:rPr lang="en-US" dirty="0"/>
              <a:t>Need scalable nearest neighbor search algorithms</a:t>
            </a:r>
          </a:p>
          <a:p>
            <a:pPr lvl="2"/>
            <a:r>
              <a:rPr lang="en-US" dirty="0"/>
              <a:t>Dimensionality reduction helps (e.g. PCA)</a:t>
            </a:r>
          </a:p>
          <a:p>
            <a:r>
              <a:rPr lang="en-US" dirty="0"/>
              <a:t>Locality Sensitive Hashing</a:t>
            </a:r>
          </a:p>
          <a:p>
            <a:pPr lvl="1"/>
            <a:r>
              <a:rPr lang="en-US" dirty="0"/>
              <a:t>              </a:t>
            </a:r>
            <a:r>
              <a:rPr lang="en-US" dirty="0">
                <a:sym typeface="Wingdings" panose="05000000000000000000" pitchFamily="2" charset="2"/>
              </a:rPr>
              <a:t>P</a:t>
            </a:r>
            <a:r>
              <a:rPr lang="en-US" baseline="-25000" dirty="0">
                <a:sym typeface="Wingdings" panose="05000000000000000000" pitchFamily="2" charset="2"/>
              </a:rPr>
              <a:t>1</a:t>
            </a:r>
            <a:r>
              <a:rPr lang="en-US" dirty="0">
                <a:sym typeface="Wingdings" panose="05000000000000000000" pitchFamily="2" charset="2"/>
              </a:rPr>
              <a:t>=P(            )</a:t>
            </a:r>
          </a:p>
          <a:p>
            <a:pPr lvl="1"/>
            <a:r>
              <a:rPr lang="en-US" dirty="0">
                <a:sym typeface="Wingdings" panose="05000000000000000000" pitchFamily="2" charset="2"/>
              </a:rPr>
              <a:t>              P</a:t>
            </a:r>
            <a:r>
              <a:rPr lang="en-US" baseline="-25000" dirty="0">
                <a:sym typeface="Wingdings" panose="05000000000000000000" pitchFamily="2" charset="2"/>
              </a:rPr>
              <a:t>2</a:t>
            </a:r>
            <a:r>
              <a:rPr lang="en-US" dirty="0">
                <a:sym typeface="Wingdings" panose="05000000000000000000" pitchFamily="2" charset="2"/>
              </a:rPr>
              <a:t>=P(            )</a:t>
            </a:r>
          </a:p>
          <a:p>
            <a:pPr lvl="1"/>
            <a:r>
              <a:rPr lang="en-US" dirty="0">
                <a:sym typeface="Wingdings" panose="05000000000000000000" pitchFamily="2" charset="2"/>
              </a:rPr>
              <a:t>P</a:t>
            </a:r>
            <a:r>
              <a:rPr lang="en-US" baseline="-25000" dirty="0">
                <a:sym typeface="Wingdings" panose="05000000000000000000" pitchFamily="2" charset="2"/>
              </a:rPr>
              <a:t>1</a:t>
            </a:r>
            <a:r>
              <a:rPr lang="en-US" dirty="0">
                <a:sym typeface="Wingdings" panose="05000000000000000000" pitchFamily="2" charset="2"/>
              </a:rPr>
              <a:t>&gt;P</a:t>
            </a:r>
            <a:r>
              <a:rPr lang="en-US" baseline="-25000" dirty="0">
                <a:sym typeface="Wingdings" panose="05000000000000000000" pitchFamily="2" charset="2"/>
              </a:rPr>
              <a:t>2</a:t>
            </a:r>
            <a:endParaRPr lang="en-US" baseline="-25000" dirty="0"/>
          </a:p>
          <a:p>
            <a:pPr marL="394575" lvl="1" indent="0">
              <a:buNone/>
            </a:pPr>
            <a:endParaRPr lang="en-US"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4098" name="Picture 2" descr="http://bigdata.csail.mit.edu/sites/bigdata/files/research/Indyk%20photo_0.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830529" y="4192899"/>
            <a:ext cx="2283128" cy="15144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d(p,q) \le 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6349" y="4541245"/>
            <a:ext cx="904875" cy="200025"/>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h(p)=h(q)"/>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44648" y="4558251"/>
            <a:ext cx="914400" cy="200025"/>
          </a:xfrm>
          <a:prstGeom prst="rect">
            <a:avLst/>
          </a:prstGeom>
          <a:noFill/>
          <a:extLst>
            <a:ext uri="{909E8E84-426E-40DD-AFC4-6F175D3DCCD1}">
              <a14:hiddenFill xmlns:a14="http://schemas.microsoft.com/office/drawing/2010/main">
                <a:solidFill>
                  <a:srgbClr val="FFFFFF"/>
                </a:solidFill>
              </a14:hiddenFill>
            </a:ext>
          </a:extLst>
        </p:spPr>
      </p:pic>
      <p:pic>
        <p:nvPicPr>
          <p:cNvPr id="4105" name="Picture 9" descr="d(p,q) \ge c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38248" y="4924425"/>
            <a:ext cx="981075" cy="20002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p)=h(q)"/>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44648" y="4950137"/>
            <a:ext cx="914400" cy="20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53382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609600" y="5693172"/>
            <a:ext cx="6911975" cy="561975"/>
          </a:xfrm>
        </p:spPr>
        <p:txBody>
          <a:bodyPr/>
          <a:lstStyle/>
          <a:p>
            <a:r>
              <a:rPr lang="en-US" sz="1050" b="0" dirty="0"/>
              <a:t>Ge Song, Justine </a:t>
            </a:r>
            <a:r>
              <a:rPr lang="en-US" sz="1050" b="0" dirty="0" err="1"/>
              <a:t>Rochas</a:t>
            </a:r>
            <a:r>
              <a:rPr lang="en-US" sz="1050" b="0" dirty="0"/>
              <a:t>, </a:t>
            </a:r>
            <a:r>
              <a:rPr lang="en-US" sz="1050" b="0" dirty="0" err="1"/>
              <a:t>Fabrice</a:t>
            </a:r>
            <a:r>
              <a:rPr lang="en-US" sz="1050" b="0" dirty="0"/>
              <a:t> </a:t>
            </a:r>
            <a:r>
              <a:rPr lang="en-US" sz="1050" b="0" dirty="0" err="1"/>
              <a:t>Huet</a:t>
            </a:r>
            <a:r>
              <a:rPr lang="en-US" sz="1050" b="0" dirty="0"/>
              <a:t>, Frederic </a:t>
            </a:r>
            <a:r>
              <a:rPr lang="en-US" sz="1050" b="0" dirty="0" err="1"/>
              <a:t>Magoules</a:t>
            </a:r>
            <a:r>
              <a:rPr lang="en-US" sz="1050" b="0" dirty="0"/>
              <a:t>. Solutions for Processing K Nearest Neighbor Joins for Massive Data on </a:t>
            </a:r>
            <a:r>
              <a:rPr lang="en-US" sz="1050" b="0" dirty="0" err="1"/>
              <a:t>MapReduce</a:t>
            </a:r>
            <a:r>
              <a:rPr lang="en-US" sz="1050" b="0" dirty="0"/>
              <a:t>. 23rd </a:t>
            </a:r>
            <a:r>
              <a:rPr lang="en-US" sz="1050" b="0" dirty="0" err="1"/>
              <a:t>Euromicro</a:t>
            </a:r>
            <a:r>
              <a:rPr lang="en-US" sz="1050" b="0" dirty="0"/>
              <a:t> International Conference on Parallel, Distributed and Network-based Processing, Mar 2015, Turku, France. 2015. </a:t>
            </a:r>
            <a:endParaRPr lang="en-US" sz="1050" dirty="0"/>
          </a:p>
        </p:txBody>
      </p:sp>
      <p:sp>
        <p:nvSpPr>
          <p:cNvPr id="3" name="Inhaltsplatzhalter 2"/>
          <p:cNvSpPr>
            <a:spLocks noGrp="1"/>
          </p:cNvSpPr>
          <p:nvPr>
            <p:ph idx="1"/>
          </p:nvPr>
        </p:nvSpPr>
        <p:spPr>
          <a:xfrm>
            <a:off x="381000" y="1118889"/>
            <a:ext cx="8356600" cy="4745037"/>
          </a:xfrm>
        </p:spPr>
        <p:txBody>
          <a:bodyPr/>
          <a:lstStyle/>
          <a:p>
            <a:r>
              <a:rPr lang="en-US" dirty="0"/>
              <a:t>Map function calculates LSH</a:t>
            </a:r>
          </a:p>
          <a:p>
            <a:r>
              <a:rPr lang="en-US" dirty="0"/>
              <a:t>Reduce function sorts and emits K-Nearest</a:t>
            </a:r>
          </a:p>
          <a:p>
            <a:r>
              <a:rPr lang="en-US" dirty="0"/>
              <a:t>Tradeoff: accuracy vs.  speed</a:t>
            </a:r>
          </a:p>
          <a:p>
            <a:endParaRPr lang="en-US"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5" name="Grafik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28800" y="2362200"/>
            <a:ext cx="4876285" cy="3330972"/>
          </a:xfrm>
          <a:prstGeom prst="rect">
            <a:avLst/>
          </a:prstGeom>
        </p:spPr>
      </p:pic>
      <p:sp>
        <p:nvSpPr>
          <p:cNvPr id="6" name="Titel 1"/>
          <p:cNvSpPr txBox="1">
            <a:spLocks/>
          </p:cNvSpPr>
          <p:nvPr/>
        </p:nvSpPr>
        <p:spPr bwMode="auto">
          <a:xfrm>
            <a:off x="390525" y="333375"/>
            <a:ext cx="6911975"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lvl1pPr algn="l" rtl="0" eaLnBrk="1" fontAlgn="base" hangingPunct="1">
              <a:spcBef>
                <a:spcPct val="0"/>
              </a:spcBef>
              <a:spcAft>
                <a:spcPct val="0"/>
              </a:spcAft>
              <a:defRPr sz="28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a:lstStyle>
          <a:p>
            <a:r>
              <a:rPr lang="en-US" kern="0" dirty="0"/>
              <a:t>Example: KNN on Map Reduce 2/2</a:t>
            </a:r>
          </a:p>
        </p:txBody>
      </p:sp>
    </p:spTree>
    <p:extLst>
      <p:ext uri="{BB962C8B-B14F-4D97-AF65-F5344CB8AC3E}">
        <p14:creationId xmlns:p14="http://schemas.microsoft.com/office/powerpoint/2010/main" val="2312360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Parallelized</a:t>
            </a:r>
            <a:r>
              <a:rPr lang="de-DE" dirty="0"/>
              <a:t> </a:t>
            </a:r>
            <a:r>
              <a:rPr lang="de-DE" dirty="0" err="1"/>
              <a:t>Boosting</a:t>
            </a:r>
            <a:r>
              <a:rPr lang="de-DE" dirty="0"/>
              <a:t> </a:t>
            </a:r>
            <a:r>
              <a:rPr lang="de-DE" dirty="0" err="1"/>
              <a:t>with</a:t>
            </a:r>
            <a:r>
              <a:rPr lang="de-DE" dirty="0"/>
              <a:t> </a:t>
            </a:r>
            <a:r>
              <a:rPr lang="de-DE" dirty="0" err="1"/>
              <a:t>Map-Reduce</a:t>
            </a:r>
            <a:endParaRPr lang="en-US" dirty="0"/>
          </a:p>
        </p:txBody>
      </p:sp>
      <p:sp>
        <p:nvSpPr>
          <p:cNvPr id="3" name="Inhaltsplatzhalter 2"/>
          <p:cNvSpPr>
            <a:spLocks noGrp="1"/>
          </p:cNvSpPr>
          <p:nvPr>
            <p:ph idx="1"/>
          </p:nvPr>
        </p:nvSpPr>
        <p:spPr>
          <a:xfrm>
            <a:off x="392112" y="1198563"/>
            <a:ext cx="8751887" cy="4745037"/>
          </a:xfrm>
        </p:spPr>
        <p:txBody>
          <a:bodyPr/>
          <a:lstStyle/>
          <a:p>
            <a:r>
              <a:rPr lang="en-US" sz="2000" dirty="0"/>
              <a:t>Computing power allows improving models</a:t>
            </a:r>
          </a:p>
          <a:p>
            <a:r>
              <a:rPr lang="en-US" sz="2000" dirty="0"/>
              <a:t>relevance, monetization, spam, </a:t>
            </a:r>
            <a:r>
              <a:rPr lang="en-US" sz="2000" dirty="0" err="1"/>
              <a:t>etc</a:t>
            </a:r>
            <a:r>
              <a:rPr lang="en-US" sz="2000" dirty="0"/>
              <a:t> </a:t>
            </a:r>
            <a:r>
              <a:rPr lang="en-US" sz="2000" dirty="0" err="1"/>
              <a:t>eg</a:t>
            </a:r>
            <a:r>
              <a:rPr lang="en-US" sz="2000" dirty="0"/>
              <a:t>. @ google</a:t>
            </a:r>
          </a:p>
          <a:p>
            <a:r>
              <a:rPr lang="en-US" sz="2000" dirty="0"/>
              <a:t>ML typically generates 10+% improvements</a:t>
            </a:r>
          </a:p>
          <a:p>
            <a:r>
              <a:rPr lang="en-US" sz="2000" dirty="0"/>
              <a:t>1% improvement is a big deal, e.g.:</a:t>
            </a:r>
          </a:p>
          <a:p>
            <a:r>
              <a:rPr lang="en-US" sz="2000" dirty="0"/>
              <a:t>Improves relevance for millions of users = Millions of dollars of revenue</a:t>
            </a:r>
          </a:p>
          <a:p>
            <a:r>
              <a:rPr lang="en-US" sz="2000" dirty="0" err="1"/>
              <a:t>GoogleSybill</a:t>
            </a:r>
            <a:r>
              <a:rPr lang="en-US" sz="2000" dirty="0"/>
              <a:t>: </a:t>
            </a:r>
            <a:r>
              <a:rPr lang="en-US" sz="2000" dirty="0">
                <a:hlinkClick r:id="rId2"/>
              </a:rPr>
              <a:t>https://</a:t>
            </a:r>
            <a:r>
              <a:rPr lang="en-US" sz="2000" dirty="0" err="1">
                <a:hlinkClick r:id="rId2"/>
              </a:rPr>
              <a:t>users.soe.ucsc.edu</a:t>
            </a:r>
            <a:r>
              <a:rPr lang="en-US" sz="2000" dirty="0">
                <a:hlinkClick r:id="rId2"/>
              </a:rPr>
              <a:t>/~</a:t>
            </a:r>
            <a:r>
              <a:rPr lang="en-US" sz="2000" dirty="0" err="1">
                <a:hlinkClick r:id="rId2"/>
              </a:rPr>
              <a:t>niejiazhong</a:t>
            </a:r>
            <a:r>
              <a:rPr lang="en-US" sz="2000" dirty="0">
                <a:hlinkClick r:id="rId2"/>
              </a:rPr>
              <a:t>/slides/</a:t>
            </a:r>
            <a:r>
              <a:rPr lang="en-US" sz="2000" dirty="0" err="1">
                <a:hlinkClick r:id="rId2"/>
              </a:rPr>
              <a:t>chandra.pdf</a:t>
            </a:r>
            <a:endParaRPr lang="en-US" sz="2000" dirty="0"/>
          </a:p>
          <a:p>
            <a:endParaRPr lang="en-US" sz="2000"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6" name="Grafik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3743795"/>
            <a:ext cx="8686801" cy="2199805"/>
          </a:xfrm>
          <a:prstGeom prst="rect">
            <a:avLst/>
          </a:prstGeom>
        </p:spPr>
      </p:pic>
      <p:sp>
        <p:nvSpPr>
          <p:cNvPr id="7" name="Rechteck 6"/>
          <p:cNvSpPr/>
          <p:nvPr/>
        </p:nvSpPr>
        <p:spPr>
          <a:xfrm>
            <a:off x="228600" y="5890181"/>
            <a:ext cx="8915400" cy="461665"/>
          </a:xfrm>
          <a:prstGeom prst="rect">
            <a:avLst/>
          </a:prstGeom>
        </p:spPr>
        <p:txBody>
          <a:bodyPr wrap="square">
            <a:spAutoFit/>
          </a:bodyPr>
          <a:lstStyle/>
          <a:p>
            <a:r>
              <a:rPr lang="en-US" sz="1200" dirty="0" err="1"/>
              <a:t>Indranil</a:t>
            </a:r>
            <a:r>
              <a:rPr lang="en-US" sz="1200" dirty="0"/>
              <a:t> </a:t>
            </a:r>
            <a:r>
              <a:rPr lang="en-US" sz="1200" dirty="0" err="1"/>
              <a:t>Palit</a:t>
            </a:r>
            <a:r>
              <a:rPr lang="en-US" sz="1200" dirty="0"/>
              <a:t> and </a:t>
            </a:r>
            <a:r>
              <a:rPr lang="en-US" sz="1200" dirty="0" err="1"/>
              <a:t>Chandan</a:t>
            </a:r>
            <a:r>
              <a:rPr lang="en-US" sz="1200" dirty="0"/>
              <a:t> K. Reddy, "</a:t>
            </a:r>
            <a:r>
              <a:rPr lang="en-US" sz="1200" b="1" dirty="0"/>
              <a:t>Scalable and Parallel Boosting with </a:t>
            </a:r>
            <a:r>
              <a:rPr lang="en-US" sz="1200" b="1" dirty="0" err="1"/>
              <a:t>MapReduce</a:t>
            </a:r>
            <a:r>
              <a:rPr lang="en-US" sz="1200" dirty="0"/>
              <a:t>", </a:t>
            </a:r>
            <a:r>
              <a:rPr lang="en-US" sz="1200" i="1" dirty="0"/>
              <a:t>IEEE Transactions on Knowledge and Data Engineering (TKDE),</a:t>
            </a:r>
            <a:r>
              <a:rPr lang="en-US" sz="1200" dirty="0"/>
              <a:t> Vol.24, No.10, pp.1904-1916, October 2012. </a:t>
            </a:r>
            <a:r>
              <a:rPr lang="en-US" sz="1200" dirty="0">
                <a:hlinkClick r:id="rId4"/>
              </a:rPr>
              <a:t>[pdf]</a:t>
            </a:r>
            <a:endParaRPr lang="en-US" sz="1200" dirty="0"/>
          </a:p>
        </p:txBody>
      </p:sp>
    </p:spTree>
    <p:extLst>
      <p:ext uri="{BB962C8B-B14F-4D97-AF65-F5344CB8AC3E}">
        <p14:creationId xmlns:p14="http://schemas.microsoft.com/office/powerpoint/2010/main" val="40558150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5" name="Grafik 4"/>
          <p:cNvPicPr>
            <a:picLocks noChangeAspect="1"/>
          </p:cNvPicPr>
          <p:nvPr/>
        </p:nvPicPr>
        <p:blipFill>
          <a:blip r:embed="rId2"/>
          <a:stretch>
            <a:fillRect/>
          </a:stretch>
        </p:blipFill>
        <p:spPr>
          <a:xfrm>
            <a:off x="390525" y="240473"/>
            <a:ext cx="8753475" cy="6084127"/>
          </a:xfrm>
          <a:prstGeom prst="rect">
            <a:avLst/>
          </a:prstGeom>
        </p:spPr>
      </p:pic>
    </p:spTree>
    <p:extLst>
      <p:ext uri="{BB962C8B-B14F-4D97-AF65-F5344CB8AC3E}">
        <p14:creationId xmlns:p14="http://schemas.microsoft.com/office/powerpoint/2010/main" val="3989685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5" name="Grafik 4"/>
          <p:cNvPicPr>
            <a:picLocks noChangeAspect="1"/>
          </p:cNvPicPr>
          <p:nvPr/>
        </p:nvPicPr>
        <p:blipFill>
          <a:blip r:embed="rId2"/>
          <a:stretch>
            <a:fillRect/>
          </a:stretch>
        </p:blipFill>
        <p:spPr>
          <a:xfrm>
            <a:off x="0" y="301291"/>
            <a:ext cx="8486442" cy="6028205"/>
          </a:xfrm>
          <a:prstGeom prst="rect">
            <a:avLst/>
          </a:prstGeom>
        </p:spPr>
      </p:pic>
    </p:spTree>
    <p:extLst>
      <p:ext uri="{BB962C8B-B14F-4D97-AF65-F5344CB8AC3E}">
        <p14:creationId xmlns:p14="http://schemas.microsoft.com/office/powerpoint/2010/main" val="28403276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What</a:t>
            </a:r>
            <a:r>
              <a:rPr lang="de-DE" dirty="0"/>
              <a:t> </a:t>
            </a:r>
            <a:r>
              <a:rPr lang="de-DE" dirty="0" err="1"/>
              <a:t>makes</a:t>
            </a:r>
            <a:r>
              <a:rPr lang="de-DE" dirty="0"/>
              <a:t> </a:t>
            </a:r>
            <a:r>
              <a:rPr lang="de-DE" dirty="0" err="1"/>
              <a:t>data</a:t>
            </a:r>
            <a:r>
              <a:rPr lang="de-DE" dirty="0"/>
              <a:t> </a:t>
            </a:r>
            <a:r>
              <a:rPr lang="de-DE" dirty="0" err="1"/>
              <a:t>big</a:t>
            </a:r>
            <a:endParaRPr lang="de-DE" dirty="0"/>
          </a:p>
        </p:txBody>
      </p:sp>
      <p:sp>
        <p:nvSpPr>
          <p:cNvPr id="3" name="Inhaltsplatzhalter 2"/>
          <p:cNvSpPr>
            <a:spLocks noGrp="1"/>
          </p:cNvSpPr>
          <p:nvPr>
            <p:ph idx="1"/>
          </p:nvPr>
        </p:nvSpPr>
        <p:spPr/>
        <p:txBody>
          <a:bodyPr/>
          <a:lstStyle/>
          <a:p>
            <a:endParaRPr lang="de-DE"/>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2050" name="Picture 2" descr="http://www.skladistenje.com/wp-content/uploads/2013/06/big_data_4v.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74663" y="1397000"/>
            <a:ext cx="8191500" cy="4181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0378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noProof="0" dirty="0"/>
              <a:t>Why Big Data Matters:</a:t>
            </a:r>
            <a:br>
              <a:rPr lang="en-GB" noProof="0" dirty="0"/>
            </a:br>
            <a:r>
              <a:rPr lang="en-GB" noProof="0" dirty="0"/>
              <a:t>Dimension of Convergence </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33773" y="1038905"/>
            <a:ext cx="4158479" cy="27796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feld 3"/>
          <p:cNvSpPr txBox="1"/>
          <p:nvPr/>
        </p:nvSpPr>
        <p:spPr>
          <a:xfrm>
            <a:off x="5067798" y="145216"/>
            <a:ext cx="4076202" cy="707886"/>
          </a:xfrm>
          <a:prstGeom prst="rect">
            <a:avLst/>
          </a:prstGeom>
          <a:solidFill>
            <a:schemeClr val="bg1"/>
          </a:solidFill>
        </p:spPr>
        <p:txBody>
          <a:bodyPr wrap="square" rtlCol="0">
            <a:spAutoFit/>
          </a:bodyPr>
          <a:lstStyle/>
          <a:p>
            <a:r>
              <a:rPr lang="de-DE" sz="1600" dirty="0">
                <a:solidFill>
                  <a:srgbClr val="C00000"/>
                </a:solidFill>
                <a:latin typeface="Calibri" panose="020F0502020204030204" pitchFamily="34" charset="0"/>
                <a:cs typeface="Calibri" panose="020F0502020204030204" pitchFamily="34" charset="0"/>
              </a:rPr>
              <a:t>Location </a:t>
            </a:r>
            <a:r>
              <a:rPr lang="de-DE" sz="1600" dirty="0" err="1">
                <a:solidFill>
                  <a:srgbClr val="C00000"/>
                </a:solidFill>
                <a:latin typeface="Calibri" panose="020F0502020204030204" pitchFamily="34" charset="0"/>
                <a:cs typeface="Calibri" panose="020F0502020204030204" pitchFamily="34" charset="0"/>
              </a:rPr>
              <a:t>Uncertainty</a:t>
            </a:r>
            <a:r>
              <a:rPr lang="de-DE" sz="1600" dirty="0">
                <a:solidFill>
                  <a:srgbClr val="C00000"/>
                </a:solidFill>
                <a:latin typeface="Calibri" panose="020F0502020204030204" pitchFamily="34" charset="0"/>
                <a:cs typeface="Calibri" panose="020F0502020204030204" pitchFamily="34" charset="0"/>
              </a:rPr>
              <a:t> vs. GPS Sampling Rate</a:t>
            </a:r>
          </a:p>
          <a:p>
            <a:r>
              <a:rPr lang="de-DE" sz="800" dirty="0" err="1">
                <a:latin typeface="Calibri" panose="020F0502020204030204" pitchFamily="34" charset="0"/>
                <a:cs typeface="Calibri" panose="020F0502020204030204" pitchFamily="34" charset="0"/>
              </a:rPr>
              <a:t>Paek</a:t>
            </a:r>
            <a:r>
              <a:rPr lang="de-DE" sz="800" dirty="0">
                <a:latin typeface="Calibri" panose="020F0502020204030204" pitchFamily="34" charset="0"/>
                <a:cs typeface="Calibri" panose="020F0502020204030204" pitchFamily="34" charset="0"/>
              </a:rPr>
              <a:t>,  J.,  Kim,  J.,  </a:t>
            </a:r>
            <a:r>
              <a:rPr lang="de-DE" sz="800" dirty="0" err="1">
                <a:latin typeface="Calibri" panose="020F0502020204030204" pitchFamily="34" charset="0"/>
                <a:cs typeface="Calibri" panose="020F0502020204030204" pitchFamily="34" charset="0"/>
              </a:rPr>
              <a:t>Govindan</a:t>
            </a:r>
            <a:r>
              <a:rPr lang="de-DE" sz="800" dirty="0">
                <a:latin typeface="Calibri" panose="020F0502020204030204" pitchFamily="34" charset="0"/>
                <a:cs typeface="Calibri" panose="020F0502020204030204" pitchFamily="34" charset="0"/>
              </a:rPr>
              <a:t>,  R.:  </a:t>
            </a:r>
            <a:r>
              <a:rPr lang="de-DE" sz="800" dirty="0" err="1">
                <a:latin typeface="Calibri" panose="020F0502020204030204" pitchFamily="34" charset="0"/>
                <a:cs typeface="Calibri" panose="020F0502020204030204" pitchFamily="34" charset="0"/>
              </a:rPr>
              <a:t>Energy-efﬁcient</a:t>
            </a:r>
            <a:r>
              <a:rPr lang="de-DE" sz="800" dirty="0">
                <a:latin typeface="Calibri" panose="020F0502020204030204" pitchFamily="34" charset="0"/>
                <a:cs typeface="Calibri" panose="020F0502020204030204" pitchFamily="34" charset="0"/>
              </a:rPr>
              <a:t>  rate-adaptive GPS-</a:t>
            </a:r>
            <a:r>
              <a:rPr lang="de-DE" sz="800" dirty="0" err="1">
                <a:latin typeface="Calibri" panose="020F0502020204030204" pitchFamily="34" charset="0"/>
                <a:cs typeface="Calibri" panose="020F0502020204030204" pitchFamily="34" charset="0"/>
              </a:rPr>
              <a:t>based</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positioning</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for</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smartphones</a:t>
            </a:r>
            <a:r>
              <a:rPr lang="de-DE" sz="800" dirty="0">
                <a:latin typeface="Calibri" panose="020F0502020204030204" pitchFamily="34" charset="0"/>
                <a:cs typeface="Calibri" panose="020F0502020204030204" pitchFamily="34" charset="0"/>
              </a:rPr>
              <a:t>.   In: </a:t>
            </a:r>
            <a:r>
              <a:rPr lang="de-DE" sz="800" dirty="0" err="1">
                <a:latin typeface="Calibri" panose="020F0502020204030204" pitchFamily="34" charset="0"/>
                <a:cs typeface="Calibri" panose="020F0502020204030204" pitchFamily="34" charset="0"/>
              </a:rPr>
              <a:t>Proc</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of</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the</a:t>
            </a:r>
            <a:r>
              <a:rPr lang="de-DE" sz="800" dirty="0">
                <a:latin typeface="Calibri" panose="020F0502020204030204" pitchFamily="34" charset="0"/>
                <a:cs typeface="Calibri" panose="020F0502020204030204" pitchFamily="34" charset="0"/>
              </a:rPr>
              <a:t> 8th </a:t>
            </a:r>
            <a:r>
              <a:rPr lang="de-DE" sz="800" dirty="0" err="1">
                <a:latin typeface="Calibri" panose="020F0502020204030204" pitchFamily="34" charset="0"/>
                <a:cs typeface="Calibri" panose="020F0502020204030204" pitchFamily="34" charset="0"/>
              </a:rPr>
              <a:t>Intl</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Conf</a:t>
            </a:r>
            <a:r>
              <a:rPr lang="de-DE" sz="800" dirty="0">
                <a:latin typeface="Calibri" panose="020F0502020204030204" pitchFamily="34" charset="0"/>
                <a:cs typeface="Calibri" panose="020F0502020204030204" pitchFamily="34" charset="0"/>
              </a:rPr>
              <a:t>. on Mobile </a:t>
            </a:r>
            <a:r>
              <a:rPr lang="de-DE" sz="800" dirty="0" err="1">
                <a:latin typeface="Calibri" panose="020F0502020204030204" pitchFamily="34" charset="0"/>
                <a:cs typeface="Calibri" panose="020F0502020204030204" pitchFamily="34" charset="0"/>
              </a:rPr>
              <a:t>systems</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applications</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and</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services</a:t>
            </a:r>
            <a:r>
              <a:rPr lang="de-DE" sz="800" dirty="0">
                <a:latin typeface="Calibri" panose="020F0502020204030204" pitchFamily="34" charset="0"/>
                <a:cs typeface="Calibri" panose="020F0502020204030204" pitchFamily="34" charset="0"/>
              </a:rPr>
              <a:t> </a:t>
            </a:r>
            <a:r>
              <a:rPr lang="de-DE" sz="800" dirty="0" err="1">
                <a:latin typeface="Calibri" panose="020F0502020204030204" pitchFamily="34" charset="0"/>
                <a:cs typeface="Calibri" panose="020F0502020204030204" pitchFamily="34" charset="0"/>
              </a:rPr>
              <a:t>MobiSys</a:t>
            </a:r>
            <a:r>
              <a:rPr lang="de-DE" sz="800" dirty="0">
                <a:latin typeface="Calibri" panose="020F0502020204030204" pitchFamily="34" charset="0"/>
                <a:cs typeface="Calibri" panose="020F0502020204030204" pitchFamily="34" charset="0"/>
              </a:rPr>
              <a:t> 10, </a:t>
            </a:r>
            <a:r>
              <a:rPr lang="de-DE" sz="800" dirty="0" err="1">
                <a:latin typeface="Calibri" panose="020F0502020204030204" pitchFamily="34" charset="0"/>
                <a:cs typeface="Calibri" panose="020F0502020204030204" pitchFamily="34" charset="0"/>
              </a:rPr>
              <a:t>MobiSys</a:t>
            </a:r>
            <a:r>
              <a:rPr lang="de-DE" sz="800" dirty="0">
                <a:latin typeface="Calibri" panose="020F0502020204030204" pitchFamily="34" charset="0"/>
                <a:cs typeface="Calibri" panose="020F0502020204030204" pitchFamily="34" charset="0"/>
              </a:rPr>
              <a:t> ’10,  p. 299ff. ACM, ACM Press (2010)</a:t>
            </a:r>
          </a:p>
        </p:txBody>
      </p:sp>
      <p:grpSp>
        <p:nvGrpSpPr>
          <p:cNvPr id="6" name="Gruppieren 5"/>
          <p:cNvGrpSpPr/>
          <p:nvPr/>
        </p:nvGrpSpPr>
        <p:grpSpPr>
          <a:xfrm>
            <a:off x="4635152" y="3940272"/>
            <a:ext cx="4623681" cy="2896081"/>
            <a:chOff x="4345908" y="3686634"/>
            <a:chExt cx="4623681" cy="2896081"/>
          </a:xfrm>
        </p:grpSpPr>
        <p:pic>
          <p:nvPicPr>
            <p:cNvPr id="9219"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4345908" y="3686634"/>
              <a:ext cx="4623681" cy="2314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feld 4"/>
            <p:cNvSpPr txBox="1"/>
            <p:nvPr/>
          </p:nvSpPr>
          <p:spPr>
            <a:xfrm>
              <a:off x="4489861" y="6144133"/>
              <a:ext cx="4390946" cy="438582"/>
            </a:xfrm>
            <a:prstGeom prst="rect">
              <a:avLst/>
            </a:prstGeom>
            <a:solidFill>
              <a:schemeClr val="bg1"/>
            </a:solidFill>
          </p:spPr>
          <p:txBody>
            <a:bodyPr wrap="none" rtlCol="0">
              <a:spAutoFit/>
            </a:bodyPr>
            <a:lstStyle/>
            <a:p>
              <a:pPr>
                <a:lnSpc>
                  <a:spcPts val="900"/>
                </a:lnSpc>
              </a:pPr>
              <a:r>
                <a:rPr lang="en-US" sz="1100" dirty="0" err="1">
                  <a:latin typeface="Calibri" panose="020F0502020204030204" pitchFamily="34" charset="0"/>
                  <a:cs typeface="Calibri" panose="020F0502020204030204" pitchFamily="34" charset="0"/>
                </a:rPr>
                <a:t>Krijger</a:t>
              </a:r>
              <a:r>
                <a:rPr lang="en-US" sz="1100" dirty="0">
                  <a:latin typeface="Calibri" panose="020F0502020204030204" pitchFamily="34" charset="0"/>
                  <a:cs typeface="Calibri" panose="020F0502020204030204" pitchFamily="34" charset="0"/>
                </a:rPr>
                <a:t>, J. M., van </a:t>
              </a:r>
              <a:r>
                <a:rPr lang="en-US" sz="1100" dirty="0" err="1">
                  <a:latin typeface="Calibri" panose="020F0502020204030204" pitchFamily="34" charset="0"/>
                  <a:cs typeface="Calibri" panose="020F0502020204030204" pitchFamily="34" charset="0"/>
                </a:rPr>
                <a:t>Weele</a:t>
              </a:r>
              <a:r>
                <a:rPr lang="en-US" sz="1100" dirty="0">
                  <a:latin typeface="Calibri" panose="020F0502020204030204" pitchFamily="34" charset="0"/>
                  <a:cs typeface="Calibri" panose="020F0502020204030204" pitchFamily="34" charset="0"/>
                </a:rPr>
                <a:t>, M., </a:t>
              </a:r>
              <a:r>
                <a:rPr lang="en-US" sz="1100" dirty="0" err="1">
                  <a:latin typeface="Calibri" panose="020F0502020204030204" pitchFamily="34" charset="0"/>
                  <a:cs typeface="Calibri" panose="020F0502020204030204" pitchFamily="34" charset="0"/>
                </a:rPr>
                <a:t>Aben</a:t>
              </a:r>
              <a:r>
                <a:rPr lang="en-US" sz="1100" dirty="0">
                  <a:latin typeface="Calibri" panose="020F0502020204030204" pitchFamily="34" charset="0"/>
                  <a:cs typeface="Calibri" panose="020F0502020204030204" pitchFamily="34" charset="0"/>
                </a:rPr>
                <a:t>, I., and Frey, R.: Technical Note: </a:t>
              </a:r>
              <a:br>
                <a:rPr lang="en-US" sz="1100" dirty="0">
                  <a:latin typeface="Calibri" panose="020F0502020204030204" pitchFamily="34" charset="0"/>
                  <a:cs typeface="Calibri" panose="020F0502020204030204" pitchFamily="34" charset="0"/>
                </a:rPr>
              </a:br>
              <a:r>
                <a:rPr lang="en-US" sz="1100" dirty="0">
                  <a:solidFill>
                    <a:srgbClr val="C00000"/>
                  </a:solidFill>
                  <a:latin typeface="Calibri" panose="020F0502020204030204" pitchFamily="34" charset="0"/>
                  <a:cs typeface="Calibri" panose="020F0502020204030204" pitchFamily="34" charset="0"/>
                </a:rPr>
                <a:t>The effect of sensor resolution on the number of cloud-free observations </a:t>
              </a:r>
              <a:br>
                <a:rPr lang="en-US" sz="1100" dirty="0">
                  <a:solidFill>
                    <a:srgbClr val="C00000"/>
                  </a:solidFill>
                  <a:latin typeface="Calibri" panose="020F0502020204030204" pitchFamily="34" charset="0"/>
                  <a:cs typeface="Calibri" panose="020F0502020204030204" pitchFamily="34" charset="0"/>
                </a:rPr>
              </a:br>
              <a:r>
                <a:rPr lang="en-US" sz="1100" dirty="0">
                  <a:latin typeface="Calibri" panose="020F0502020204030204" pitchFamily="34" charset="0"/>
                  <a:cs typeface="Calibri" panose="020F0502020204030204" pitchFamily="34" charset="0"/>
                </a:rPr>
                <a:t>from space, Atmos. Chem. Phys., 7, 2881-2891</a:t>
              </a:r>
              <a:endParaRPr lang="de-DE" sz="1100" dirty="0">
                <a:latin typeface="Calibri" panose="020F0502020204030204" pitchFamily="34" charset="0"/>
                <a:cs typeface="Calibri" panose="020F0502020204030204" pitchFamily="34" charset="0"/>
              </a:endParaRPr>
            </a:p>
          </p:txBody>
        </p:sp>
      </p:grpSp>
      <p:grpSp>
        <p:nvGrpSpPr>
          <p:cNvPr id="9" name="Gruppieren 8"/>
          <p:cNvGrpSpPr/>
          <p:nvPr/>
        </p:nvGrpSpPr>
        <p:grpSpPr>
          <a:xfrm>
            <a:off x="185830" y="1722136"/>
            <a:ext cx="6163992" cy="5098126"/>
            <a:chOff x="326010" y="2772544"/>
            <a:chExt cx="12454902" cy="4472880"/>
          </a:xfrm>
        </p:grpSpPr>
        <p:grpSp>
          <p:nvGrpSpPr>
            <p:cNvPr id="10" name="Gruppieren 9"/>
            <p:cNvGrpSpPr/>
            <p:nvPr/>
          </p:nvGrpSpPr>
          <p:grpSpPr>
            <a:xfrm>
              <a:off x="2627784" y="2772544"/>
              <a:ext cx="10153128" cy="4472880"/>
              <a:chOff x="1331640" y="2996952"/>
              <a:chExt cx="5544616" cy="4472880"/>
            </a:xfrm>
          </p:grpSpPr>
          <p:sp>
            <p:nvSpPr>
              <p:cNvPr id="33" name="Bogen 32"/>
              <p:cNvSpPr/>
              <p:nvPr/>
            </p:nvSpPr>
            <p:spPr>
              <a:xfrm flipH="1" flipV="1">
                <a:off x="1331640" y="2996952"/>
                <a:ext cx="5544616" cy="2160240"/>
              </a:xfrm>
              <a:prstGeom prst="arc">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34" name="Bogen 33"/>
              <p:cNvSpPr/>
              <p:nvPr/>
            </p:nvSpPr>
            <p:spPr>
              <a:xfrm flipH="1">
                <a:off x="1331640" y="5309592"/>
                <a:ext cx="5544616" cy="2160240"/>
              </a:xfrm>
              <a:prstGeom prst="arc">
                <a:avLst/>
              </a:prstGeom>
              <a:ln w="57150">
                <a:solidFill>
                  <a:srgbClr val="C0000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grpSp>
        <p:grpSp>
          <p:nvGrpSpPr>
            <p:cNvPr id="11" name="Gruppieren 10"/>
            <p:cNvGrpSpPr/>
            <p:nvPr/>
          </p:nvGrpSpPr>
          <p:grpSpPr>
            <a:xfrm>
              <a:off x="326010" y="3256419"/>
              <a:ext cx="8120394" cy="3134528"/>
              <a:chOff x="326010" y="3256419"/>
              <a:chExt cx="8120394" cy="3134528"/>
            </a:xfrm>
          </p:grpSpPr>
          <p:cxnSp>
            <p:nvCxnSpPr>
              <p:cNvPr id="12" name="Gerade Verbindung mit Pfeil 11"/>
              <p:cNvCxnSpPr/>
              <p:nvPr/>
            </p:nvCxnSpPr>
            <p:spPr>
              <a:xfrm>
                <a:off x="2465788" y="5004792"/>
                <a:ext cx="5980616" cy="0"/>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Gerade Verbindung mit Pfeil 12"/>
              <p:cNvCxnSpPr/>
              <p:nvPr/>
            </p:nvCxnSpPr>
            <p:spPr>
              <a:xfrm flipV="1">
                <a:off x="2465788" y="3780656"/>
                <a:ext cx="0" cy="122413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Gerade Verbindung mit Pfeil 13"/>
              <p:cNvCxnSpPr/>
              <p:nvPr/>
            </p:nvCxnSpPr>
            <p:spPr>
              <a:xfrm flipH="1">
                <a:off x="2465788" y="5004792"/>
                <a:ext cx="660" cy="1224136"/>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feld 14"/>
              <p:cNvSpPr txBox="1"/>
              <p:nvPr/>
            </p:nvSpPr>
            <p:spPr>
              <a:xfrm>
                <a:off x="326010" y="3256419"/>
                <a:ext cx="3334240" cy="324036"/>
              </a:xfrm>
              <a:prstGeom prst="rect">
                <a:avLst/>
              </a:prstGeom>
              <a:noFill/>
            </p:spPr>
            <p:txBody>
              <a:bodyPr wrap="none" rtlCol="0">
                <a:spAutoFit/>
              </a:bodyPr>
              <a:lstStyle/>
              <a:p>
                <a:r>
                  <a:rPr lang="de-DE" sz="1800" dirty="0">
                    <a:latin typeface="Arial Black" panose="020B0A04020102020204" pitchFamily="34" charset="0"/>
                    <a:cs typeface="Calibri" panose="020F0502020204030204" pitchFamily="34" charset="0"/>
                  </a:rPr>
                  <a:t>Information</a:t>
                </a:r>
              </a:p>
            </p:txBody>
          </p:sp>
          <p:sp>
            <p:nvSpPr>
              <p:cNvPr id="16" name="Textfeld 15"/>
              <p:cNvSpPr txBox="1"/>
              <p:nvPr/>
            </p:nvSpPr>
            <p:spPr>
              <a:xfrm>
                <a:off x="326010" y="6066911"/>
                <a:ext cx="2149409" cy="324036"/>
              </a:xfrm>
              <a:prstGeom prst="rect">
                <a:avLst/>
              </a:prstGeom>
              <a:noFill/>
            </p:spPr>
            <p:txBody>
              <a:bodyPr wrap="none" rtlCol="0">
                <a:spAutoFit/>
              </a:bodyPr>
              <a:lstStyle/>
              <a:p>
                <a:r>
                  <a:rPr lang="de-DE" sz="1800" dirty="0">
                    <a:latin typeface="Arial Black" panose="020B0A04020102020204" pitchFamily="34" charset="0"/>
                    <a:cs typeface="Calibri" panose="020F0502020204030204" pitchFamily="34" charset="0"/>
                  </a:rPr>
                  <a:t>Reality</a:t>
                </a:r>
              </a:p>
            </p:txBody>
          </p:sp>
          <p:cxnSp>
            <p:nvCxnSpPr>
              <p:cNvPr id="17" name="Gerade Verbindung 20"/>
              <p:cNvCxnSpPr/>
              <p:nvPr/>
            </p:nvCxnSpPr>
            <p:spPr>
              <a:xfrm>
                <a:off x="2969844" y="4140696"/>
                <a:ext cx="0" cy="1732231"/>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Gerade Verbindung 21"/>
              <p:cNvCxnSpPr/>
              <p:nvPr/>
            </p:nvCxnSpPr>
            <p:spPr>
              <a:xfrm>
                <a:off x="4055650" y="4392724"/>
                <a:ext cx="12294" cy="1224136"/>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Gerade Verbindung 22"/>
              <p:cNvCxnSpPr/>
              <p:nvPr/>
            </p:nvCxnSpPr>
            <p:spPr>
              <a:xfrm>
                <a:off x="5004048" y="4594434"/>
                <a:ext cx="0" cy="860082"/>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 name="Gerade Verbindung 30"/>
              <p:cNvCxnSpPr/>
              <p:nvPr/>
            </p:nvCxnSpPr>
            <p:spPr>
              <a:xfrm>
                <a:off x="7131996" y="4790136"/>
                <a:ext cx="0" cy="38866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8" name="Gerade Verbindung 42"/>
              <p:cNvCxnSpPr/>
              <p:nvPr/>
            </p:nvCxnSpPr>
            <p:spPr>
              <a:xfrm>
                <a:off x="6228184" y="4748520"/>
                <a:ext cx="0" cy="48068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grpSp>
      </p:grpSp>
      <p:sp>
        <p:nvSpPr>
          <p:cNvPr id="36" name="Inhaltsplatzhalter 2"/>
          <p:cNvSpPr txBox="1">
            <a:spLocks/>
          </p:cNvSpPr>
          <p:nvPr/>
        </p:nvSpPr>
        <p:spPr bwMode="auto">
          <a:xfrm>
            <a:off x="185830" y="1362155"/>
            <a:ext cx="2273038" cy="2124565"/>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14325" indent="-314325" algn="l" rtl="0" eaLnBrk="1" fontAlgn="base" hangingPunct="1">
              <a:spcBef>
                <a:spcPct val="20000"/>
              </a:spcBef>
              <a:spcAft>
                <a:spcPct val="0"/>
              </a:spcAft>
              <a:buBlip>
                <a:blip r:embed="rId4"/>
              </a:buBlip>
              <a:defRPr sz="3200">
                <a:solidFill>
                  <a:schemeClr val="tx1"/>
                </a:solidFill>
                <a:latin typeface="Calibri" pitchFamily="34" charset="0"/>
                <a:ea typeface="+mn-ea"/>
                <a:cs typeface="Calibri" pitchFamily="34" charset="0"/>
              </a:defRPr>
            </a:lvl1pPr>
            <a:lvl2pPr marL="790575" indent="-314325" algn="l" rtl="0" eaLnBrk="1" fontAlgn="base" hangingPunct="1">
              <a:spcBef>
                <a:spcPct val="20000"/>
              </a:spcBef>
              <a:spcAft>
                <a:spcPct val="0"/>
              </a:spcAft>
              <a:buBlip>
                <a:blip r:embed="rId5"/>
              </a:buBlip>
              <a:defRPr sz="2800">
                <a:solidFill>
                  <a:schemeClr val="tx1"/>
                </a:solidFill>
                <a:latin typeface="Calibri" pitchFamily="34" charset="0"/>
                <a:cs typeface="Calibri" pitchFamily="34" charset="0"/>
              </a:defRPr>
            </a:lvl2pPr>
            <a:lvl3pPr marL="1209675" indent="-276225" algn="l" rtl="0" eaLnBrk="1" fontAlgn="base" hangingPunct="1">
              <a:spcBef>
                <a:spcPct val="20000"/>
              </a:spcBef>
              <a:spcAft>
                <a:spcPct val="0"/>
              </a:spcAft>
              <a:buBlip>
                <a:blip r:embed="rId6"/>
              </a:buBlip>
              <a:defRPr sz="2400">
                <a:solidFill>
                  <a:schemeClr val="tx1"/>
                </a:solidFill>
                <a:latin typeface="Calibri" pitchFamily="34" charset="0"/>
                <a:cs typeface="Calibri" pitchFamily="34" charset="0"/>
              </a:defRPr>
            </a:lvl3pPr>
            <a:lvl4pPr marL="1657350" indent="-276225" algn="l" rtl="0" eaLnBrk="1" fontAlgn="base" hangingPunct="1">
              <a:spcBef>
                <a:spcPct val="20000"/>
              </a:spcBef>
              <a:spcAft>
                <a:spcPct val="0"/>
              </a:spcAft>
              <a:buBlip>
                <a:blip r:embed="rId6"/>
              </a:buBlip>
              <a:defRPr sz="2400">
                <a:solidFill>
                  <a:schemeClr val="tx1"/>
                </a:solidFill>
                <a:latin typeface="Calibri" pitchFamily="34" charset="0"/>
                <a:cs typeface="Calibri" pitchFamily="34" charset="0"/>
              </a:defRPr>
            </a:lvl4pPr>
            <a:lvl5pPr marL="2095500" indent="-276225" algn="l" rtl="0" eaLnBrk="1" fontAlgn="base" hangingPunct="1">
              <a:spcBef>
                <a:spcPct val="20000"/>
              </a:spcBef>
              <a:spcAft>
                <a:spcPct val="0"/>
              </a:spcAft>
              <a:buBlip>
                <a:blip r:embed="rId6"/>
              </a:buBlip>
              <a:defRPr sz="2400">
                <a:solidFill>
                  <a:schemeClr val="tx1"/>
                </a:solidFill>
                <a:latin typeface="Calibri" pitchFamily="34" charset="0"/>
                <a:cs typeface="Calibri" pitchFamily="34" charset="0"/>
              </a:defRPr>
            </a:lvl5pPr>
            <a:lvl6pPr marL="2514600" indent="-228600" algn="l" rtl="0" eaLnBrk="1" fontAlgn="base" hangingPunct="1">
              <a:spcBef>
                <a:spcPct val="20000"/>
              </a:spcBef>
              <a:spcAft>
                <a:spcPct val="0"/>
              </a:spcAft>
              <a:buSzPct val="60000"/>
              <a:buBlip>
                <a:blip r:embed="rId7"/>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7"/>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7"/>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7"/>
              </a:buBlip>
              <a:defRPr sz="1400">
                <a:solidFill>
                  <a:schemeClr val="tx1"/>
                </a:solidFill>
                <a:latin typeface="+mn-lt"/>
              </a:defRPr>
            </a:lvl9pPr>
          </a:lstStyle>
          <a:p>
            <a:r>
              <a:rPr lang="en-GB" sz="2800" kern="0" dirty="0"/>
              <a:t>Time</a:t>
            </a:r>
          </a:p>
          <a:p>
            <a:pPr lvl="1"/>
            <a:r>
              <a:rPr lang="en-GB" sz="2400" kern="0" dirty="0"/>
              <a:t>Frequency</a:t>
            </a:r>
          </a:p>
          <a:p>
            <a:pPr lvl="1"/>
            <a:r>
              <a:rPr lang="en-GB" sz="2400" kern="0" dirty="0"/>
              <a:t>Delay</a:t>
            </a:r>
          </a:p>
          <a:p>
            <a:r>
              <a:rPr lang="en-GB" sz="2800" kern="0" dirty="0"/>
              <a:t>Location</a:t>
            </a:r>
          </a:p>
        </p:txBody>
      </p:sp>
      <p:sp>
        <p:nvSpPr>
          <p:cNvPr id="37" name="Inhaltsplatzhalter 2"/>
          <p:cNvSpPr txBox="1">
            <a:spLocks/>
          </p:cNvSpPr>
          <p:nvPr/>
        </p:nvSpPr>
        <p:spPr bwMode="auto">
          <a:xfrm>
            <a:off x="139327" y="3583735"/>
            <a:ext cx="2574929" cy="1471941"/>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314325" indent="-314325" algn="l" rtl="0" eaLnBrk="1" fontAlgn="base" hangingPunct="1">
              <a:spcBef>
                <a:spcPct val="20000"/>
              </a:spcBef>
              <a:spcAft>
                <a:spcPct val="0"/>
              </a:spcAft>
              <a:buBlip>
                <a:blip r:embed="rId4"/>
              </a:buBlip>
              <a:defRPr sz="3200">
                <a:solidFill>
                  <a:schemeClr val="tx1"/>
                </a:solidFill>
                <a:latin typeface="Calibri" pitchFamily="34" charset="0"/>
                <a:ea typeface="+mn-ea"/>
                <a:cs typeface="Calibri" pitchFamily="34" charset="0"/>
              </a:defRPr>
            </a:lvl1pPr>
            <a:lvl2pPr marL="790575" indent="-314325" algn="l" rtl="0" eaLnBrk="1" fontAlgn="base" hangingPunct="1">
              <a:spcBef>
                <a:spcPct val="20000"/>
              </a:spcBef>
              <a:spcAft>
                <a:spcPct val="0"/>
              </a:spcAft>
              <a:buBlip>
                <a:blip r:embed="rId5"/>
              </a:buBlip>
              <a:defRPr sz="2800">
                <a:solidFill>
                  <a:schemeClr val="tx1"/>
                </a:solidFill>
                <a:latin typeface="Calibri" pitchFamily="34" charset="0"/>
                <a:cs typeface="Calibri" pitchFamily="34" charset="0"/>
              </a:defRPr>
            </a:lvl2pPr>
            <a:lvl3pPr marL="1209675" indent="-276225" algn="l" rtl="0" eaLnBrk="1" fontAlgn="base" hangingPunct="1">
              <a:spcBef>
                <a:spcPct val="20000"/>
              </a:spcBef>
              <a:spcAft>
                <a:spcPct val="0"/>
              </a:spcAft>
              <a:buBlip>
                <a:blip r:embed="rId6"/>
              </a:buBlip>
              <a:defRPr sz="2400">
                <a:solidFill>
                  <a:schemeClr val="tx1"/>
                </a:solidFill>
                <a:latin typeface="Calibri" pitchFamily="34" charset="0"/>
                <a:cs typeface="Calibri" pitchFamily="34" charset="0"/>
              </a:defRPr>
            </a:lvl3pPr>
            <a:lvl4pPr marL="1657350" indent="-276225" algn="l" rtl="0" eaLnBrk="1" fontAlgn="base" hangingPunct="1">
              <a:spcBef>
                <a:spcPct val="20000"/>
              </a:spcBef>
              <a:spcAft>
                <a:spcPct val="0"/>
              </a:spcAft>
              <a:buBlip>
                <a:blip r:embed="rId6"/>
              </a:buBlip>
              <a:defRPr sz="2400">
                <a:solidFill>
                  <a:schemeClr val="tx1"/>
                </a:solidFill>
                <a:latin typeface="Calibri" pitchFamily="34" charset="0"/>
                <a:cs typeface="Calibri" pitchFamily="34" charset="0"/>
              </a:defRPr>
            </a:lvl4pPr>
            <a:lvl5pPr marL="2095500" indent="-276225" algn="l" rtl="0" eaLnBrk="1" fontAlgn="base" hangingPunct="1">
              <a:spcBef>
                <a:spcPct val="20000"/>
              </a:spcBef>
              <a:spcAft>
                <a:spcPct val="0"/>
              </a:spcAft>
              <a:buBlip>
                <a:blip r:embed="rId6"/>
              </a:buBlip>
              <a:defRPr sz="2400">
                <a:solidFill>
                  <a:schemeClr val="tx1"/>
                </a:solidFill>
                <a:latin typeface="Calibri" pitchFamily="34" charset="0"/>
                <a:cs typeface="Calibri" pitchFamily="34" charset="0"/>
              </a:defRPr>
            </a:lvl5pPr>
            <a:lvl6pPr marL="2514600" indent="-228600" algn="l" rtl="0" eaLnBrk="1" fontAlgn="base" hangingPunct="1">
              <a:spcBef>
                <a:spcPct val="20000"/>
              </a:spcBef>
              <a:spcAft>
                <a:spcPct val="0"/>
              </a:spcAft>
              <a:buSzPct val="60000"/>
              <a:buBlip>
                <a:blip r:embed="rId7"/>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7"/>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7"/>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7"/>
              </a:buBlip>
              <a:defRPr sz="1400">
                <a:solidFill>
                  <a:schemeClr val="tx1"/>
                </a:solidFill>
                <a:latin typeface="+mn-lt"/>
              </a:defRPr>
            </a:lvl9pPr>
          </a:lstStyle>
          <a:p>
            <a:r>
              <a:rPr lang="en-GB" sz="2800" kern="0" dirty="0"/>
              <a:t>Perception</a:t>
            </a:r>
          </a:p>
          <a:p>
            <a:pPr lvl="1"/>
            <a:r>
              <a:rPr lang="en-GB" sz="2400" kern="0" dirty="0"/>
              <a:t># Phenomena</a:t>
            </a:r>
          </a:p>
          <a:p>
            <a:pPr lvl="1"/>
            <a:r>
              <a:rPr lang="en-GB" sz="2400" kern="0" dirty="0"/>
              <a:t>Resolution</a:t>
            </a:r>
          </a:p>
          <a:p>
            <a:pPr lvl="1"/>
            <a:r>
              <a:rPr lang="en-GB" sz="2400" kern="0" dirty="0"/>
              <a:t>Error</a:t>
            </a:r>
          </a:p>
        </p:txBody>
      </p:sp>
    </p:spTree>
    <p:extLst>
      <p:ext uri="{BB962C8B-B14F-4D97-AF65-F5344CB8AC3E}">
        <p14:creationId xmlns:p14="http://schemas.microsoft.com/office/powerpoint/2010/main" val="209728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832" name="Rectangle 88"/>
          <p:cNvSpPr>
            <a:spLocks noChangeArrowheads="1"/>
          </p:cNvSpPr>
          <p:nvPr/>
        </p:nvSpPr>
        <p:spPr bwMode="auto">
          <a:xfrm>
            <a:off x="128228" y="40686"/>
            <a:ext cx="7298098" cy="728570"/>
          </a:xfrm>
          <a:prstGeom prst="rect">
            <a:avLst/>
          </a:prstGeom>
          <a:solidFill>
            <a:schemeClr val="bg1"/>
          </a:solidFill>
          <a:ln w="9525">
            <a:noFill/>
            <a:miter lim="800000"/>
            <a:headEnd/>
            <a:tailEnd/>
          </a:ln>
          <a:effectLst/>
        </p:spPr>
        <p:txBody>
          <a:bodyPr anchor="ctr"/>
          <a:lstStyle/>
          <a:p>
            <a:r>
              <a:rPr lang="de-DE" sz="4000" dirty="0">
                <a:solidFill>
                  <a:srgbClr val="C00000"/>
                </a:solidFill>
                <a:latin typeface="DINMittelschrift" pitchFamily="34" charset="0"/>
              </a:rPr>
              <a:t>Internet </a:t>
            </a:r>
            <a:r>
              <a:rPr lang="de-DE" sz="4000" dirty="0" err="1">
                <a:solidFill>
                  <a:srgbClr val="C00000"/>
                </a:solidFill>
                <a:latin typeface="DINMittelschrift" pitchFamily="34" charset="0"/>
              </a:rPr>
              <a:t>of</a:t>
            </a:r>
            <a:r>
              <a:rPr lang="de-DE" sz="4000" dirty="0">
                <a:solidFill>
                  <a:srgbClr val="C00000"/>
                </a:solidFill>
                <a:latin typeface="DINMittelschrift" pitchFamily="34" charset="0"/>
              </a:rPr>
              <a:t> Things </a:t>
            </a:r>
            <a:r>
              <a:rPr lang="de-DE" sz="4000" dirty="0" err="1">
                <a:solidFill>
                  <a:srgbClr val="C00000"/>
                </a:solidFill>
                <a:latin typeface="DINMittelschrift" pitchFamily="34" charset="0"/>
              </a:rPr>
              <a:t>and</a:t>
            </a:r>
            <a:r>
              <a:rPr lang="de-DE" sz="4000" dirty="0">
                <a:solidFill>
                  <a:srgbClr val="C00000"/>
                </a:solidFill>
                <a:latin typeface="DINMittelschrift" pitchFamily="34" charset="0"/>
              </a:rPr>
              <a:t> Services</a:t>
            </a:r>
            <a:endParaRPr lang="de-DE" sz="2000" dirty="0">
              <a:solidFill>
                <a:srgbClr val="C00000"/>
              </a:solidFill>
              <a:latin typeface="DINMittelschrift" pitchFamily="34" charset="0"/>
            </a:endParaRPr>
          </a:p>
        </p:txBody>
      </p:sp>
      <p:sp>
        <p:nvSpPr>
          <p:cNvPr id="415746" name="Text Box 2"/>
          <p:cNvSpPr txBox="1">
            <a:spLocks noChangeArrowheads="1"/>
          </p:cNvSpPr>
          <p:nvPr/>
        </p:nvSpPr>
        <p:spPr bwMode="auto">
          <a:xfrm>
            <a:off x="-57149" y="2284800"/>
            <a:ext cx="1948656" cy="740845"/>
          </a:xfrm>
          <a:prstGeom prst="rect">
            <a:avLst/>
          </a:prstGeom>
          <a:noFill/>
          <a:ln w="12700">
            <a:noFill/>
            <a:miter lim="800000"/>
            <a:headEnd/>
            <a:tailEnd/>
          </a:ln>
          <a:effectLst/>
        </p:spPr>
        <p:txBody>
          <a:bodyPr wrap="square" lIns="90000" tIns="46800" rIns="90000" bIns="46800">
            <a:spAutoFit/>
          </a:bodyPr>
          <a:lstStyle/>
          <a:p>
            <a:pPr algn="ctr" eaLnBrk="1" hangingPunct="1"/>
            <a:endParaRPr lang="en-US" sz="1800" dirty="0">
              <a:latin typeface="Arial Black" pitchFamily="34" charset="0"/>
            </a:endParaRPr>
          </a:p>
          <a:p>
            <a:pPr algn="ctr" eaLnBrk="1" hangingPunct="1"/>
            <a:r>
              <a:rPr lang="en-US" dirty="0">
                <a:latin typeface="Arial Black" pitchFamily="34" charset="0"/>
              </a:rPr>
              <a:t>/</a:t>
            </a:r>
            <a:r>
              <a:rPr lang="en-US" sz="1800" dirty="0">
                <a:latin typeface="Arial Black" pitchFamily="34" charset="0"/>
              </a:rPr>
              <a:t>Services</a:t>
            </a:r>
            <a:endParaRPr lang="en-US" sz="1800" dirty="0"/>
          </a:p>
        </p:txBody>
      </p:sp>
      <p:sp>
        <p:nvSpPr>
          <p:cNvPr id="415749" name="Rectangle 5"/>
          <p:cNvSpPr>
            <a:spLocks noChangeArrowheads="1"/>
          </p:cNvSpPr>
          <p:nvPr/>
        </p:nvSpPr>
        <p:spPr bwMode="auto">
          <a:xfrm>
            <a:off x="6483350" y="2535238"/>
            <a:ext cx="2432050" cy="1717675"/>
          </a:xfrm>
          <a:prstGeom prst="rect">
            <a:avLst/>
          </a:prstGeom>
          <a:solidFill>
            <a:srgbClr val="D0D7E2"/>
          </a:solidFill>
          <a:ln w="12700" algn="ctr">
            <a:noFill/>
            <a:miter lim="800000"/>
            <a:headEnd/>
            <a:tailEnd/>
          </a:ln>
          <a:effectLst/>
        </p:spPr>
        <p:txBody>
          <a:bodyPr wrap="none"/>
          <a:lstStyle/>
          <a:p>
            <a:pPr algn="ctr" eaLnBrk="1" hangingPunct="1"/>
            <a:endParaRPr lang="de-DE" sz="1600" b="1">
              <a:latin typeface="Arial" pitchFamily="34" charset="0"/>
            </a:endParaRPr>
          </a:p>
        </p:txBody>
      </p:sp>
      <p:sp>
        <p:nvSpPr>
          <p:cNvPr id="415750" name="Rectangle 6"/>
          <p:cNvSpPr>
            <a:spLocks noChangeArrowheads="1"/>
          </p:cNvSpPr>
          <p:nvPr/>
        </p:nvSpPr>
        <p:spPr bwMode="auto">
          <a:xfrm>
            <a:off x="6588125" y="2827338"/>
            <a:ext cx="2209800" cy="1336675"/>
          </a:xfrm>
          <a:prstGeom prst="rect">
            <a:avLst/>
          </a:prstGeom>
          <a:solidFill>
            <a:schemeClr val="bg1">
              <a:alpha val="70000"/>
            </a:schemeClr>
          </a:solidFill>
          <a:ln w="19050" algn="ctr">
            <a:noFill/>
            <a:miter lim="800000"/>
            <a:headEnd/>
            <a:tailEnd/>
          </a:ln>
          <a:effectLst/>
        </p:spPr>
        <p:txBody>
          <a:bodyPr wrap="none" lIns="90000" tIns="46800" rIns="90000" bIns="46800" anchor="ctr"/>
          <a:lstStyle/>
          <a:p>
            <a:endParaRPr lang="de-DE"/>
          </a:p>
        </p:txBody>
      </p:sp>
      <p:sp>
        <p:nvSpPr>
          <p:cNvPr id="415751" name="Line 7"/>
          <p:cNvSpPr>
            <a:spLocks noChangeShapeType="1"/>
          </p:cNvSpPr>
          <p:nvPr/>
        </p:nvSpPr>
        <p:spPr bwMode="auto">
          <a:xfrm>
            <a:off x="6892925"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52" name="Line 8"/>
          <p:cNvSpPr>
            <a:spLocks noChangeShapeType="1"/>
          </p:cNvSpPr>
          <p:nvPr/>
        </p:nvSpPr>
        <p:spPr bwMode="auto">
          <a:xfrm>
            <a:off x="7654925"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53" name="Line 9"/>
          <p:cNvSpPr>
            <a:spLocks noChangeShapeType="1"/>
          </p:cNvSpPr>
          <p:nvPr/>
        </p:nvSpPr>
        <p:spPr bwMode="auto">
          <a:xfrm>
            <a:off x="8416925"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54" name="Rectangle 10"/>
          <p:cNvSpPr>
            <a:spLocks noChangeArrowheads="1"/>
          </p:cNvSpPr>
          <p:nvPr/>
        </p:nvSpPr>
        <p:spPr bwMode="auto">
          <a:xfrm>
            <a:off x="7426325" y="3576638"/>
            <a:ext cx="547688" cy="422275"/>
          </a:xfrm>
          <a:prstGeom prst="rect">
            <a:avLst/>
          </a:prstGeom>
          <a:solidFill>
            <a:srgbClr val="9EADC4"/>
          </a:solidFill>
          <a:ln w="12700" algn="ctr">
            <a:noFill/>
            <a:miter lim="800000"/>
            <a:headEnd/>
            <a:tailEnd/>
          </a:ln>
          <a:effectLst/>
        </p:spPr>
        <p:txBody>
          <a:bodyPr wrap="none" anchor="ctr"/>
          <a:lstStyle/>
          <a:p>
            <a:pPr algn="ctr" eaLnBrk="1" hangingPunct="1"/>
            <a:r>
              <a:rPr lang="en-US" sz="1600" b="1">
                <a:latin typeface="Arial" pitchFamily="34" charset="0"/>
              </a:rPr>
              <a:t>CRM</a:t>
            </a:r>
          </a:p>
        </p:txBody>
      </p:sp>
      <p:sp>
        <p:nvSpPr>
          <p:cNvPr id="415755" name="Rectangle 11"/>
          <p:cNvSpPr>
            <a:spLocks noChangeArrowheads="1"/>
          </p:cNvSpPr>
          <p:nvPr/>
        </p:nvSpPr>
        <p:spPr bwMode="auto">
          <a:xfrm>
            <a:off x="8188325" y="3576638"/>
            <a:ext cx="547688" cy="422275"/>
          </a:xfrm>
          <a:prstGeom prst="rect">
            <a:avLst/>
          </a:prstGeom>
          <a:solidFill>
            <a:srgbClr val="C0C78B"/>
          </a:solidFill>
          <a:ln w="12700" algn="ctr">
            <a:noFill/>
            <a:miter lim="800000"/>
            <a:headEnd/>
            <a:tailEnd/>
          </a:ln>
          <a:effectLst/>
        </p:spPr>
        <p:txBody>
          <a:bodyPr wrap="none" anchor="ctr"/>
          <a:lstStyle/>
          <a:p>
            <a:pPr algn="ctr" eaLnBrk="1" hangingPunct="1">
              <a:lnSpc>
                <a:spcPct val="85000"/>
              </a:lnSpc>
            </a:pPr>
            <a:r>
              <a:rPr lang="en-US" sz="1600" b="1">
                <a:latin typeface="Arial" pitchFamily="34" charset="0"/>
                <a:cs typeface="Arial" pitchFamily="34" charset="0"/>
              </a:rPr>
              <a:t>PLM</a:t>
            </a:r>
          </a:p>
        </p:txBody>
      </p:sp>
      <p:sp>
        <p:nvSpPr>
          <p:cNvPr id="415756" name="Rectangle 12"/>
          <p:cNvSpPr>
            <a:spLocks noChangeArrowheads="1"/>
          </p:cNvSpPr>
          <p:nvPr/>
        </p:nvSpPr>
        <p:spPr bwMode="auto">
          <a:xfrm flipH="1">
            <a:off x="6664325" y="3576638"/>
            <a:ext cx="549275" cy="422275"/>
          </a:xfrm>
          <a:prstGeom prst="rect">
            <a:avLst/>
          </a:prstGeom>
          <a:solidFill>
            <a:srgbClr val="C0C78B"/>
          </a:solidFill>
          <a:ln w="12700" algn="ctr">
            <a:noFill/>
            <a:miter lim="800000"/>
            <a:headEnd/>
            <a:tailEnd/>
          </a:ln>
          <a:effectLst/>
        </p:spPr>
        <p:txBody>
          <a:bodyPr wrap="none" anchor="ctr"/>
          <a:lstStyle/>
          <a:p>
            <a:pPr algn="ctr" eaLnBrk="1" hangingPunct="1">
              <a:lnSpc>
                <a:spcPct val="85000"/>
              </a:lnSpc>
            </a:pPr>
            <a:r>
              <a:rPr lang="en-US" sz="1600" b="1">
                <a:latin typeface="Arial" pitchFamily="34" charset="0"/>
                <a:cs typeface="Arial" pitchFamily="34" charset="0"/>
              </a:rPr>
              <a:t>SRM</a:t>
            </a:r>
          </a:p>
        </p:txBody>
      </p:sp>
      <p:sp>
        <p:nvSpPr>
          <p:cNvPr id="415757" name="AutoShape 13"/>
          <p:cNvSpPr>
            <a:spLocks noChangeArrowheads="1"/>
          </p:cNvSpPr>
          <p:nvPr/>
        </p:nvSpPr>
        <p:spPr bwMode="auto">
          <a:xfrm>
            <a:off x="6597650" y="2995613"/>
            <a:ext cx="2200275" cy="449262"/>
          </a:xfrm>
          <a:prstGeom prst="chevron">
            <a:avLst>
              <a:gd name="adj" fmla="val 56004"/>
            </a:avLst>
          </a:prstGeom>
          <a:solidFill>
            <a:srgbClr val="C0C78B"/>
          </a:solidFill>
          <a:ln w="12700" algn="ctr">
            <a:noFill/>
            <a:miter lim="800000"/>
            <a:headEnd/>
            <a:tailEnd/>
          </a:ln>
          <a:effectLst/>
        </p:spPr>
        <p:txBody>
          <a:bodyPr wrap="none" anchor="ctr"/>
          <a:lstStyle/>
          <a:p>
            <a:pPr algn="ctr" eaLnBrk="1" hangingPunct="1">
              <a:lnSpc>
                <a:spcPct val="85000"/>
              </a:lnSpc>
            </a:pPr>
            <a:endParaRPr lang="de-DE" sz="1600" b="1">
              <a:latin typeface="Arial" pitchFamily="34" charset="0"/>
              <a:cs typeface="Arial" pitchFamily="34" charset="0"/>
            </a:endParaRPr>
          </a:p>
        </p:txBody>
      </p:sp>
      <p:sp>
        <p:nvSpPr>
          <p:cNvPr id="415758" name="AutoShape 14"/>
          <p:cNvSpPr>
            <a:spLocks noChangeArrowheads="1"/>
          </p:cNvSpPr>
          <p:nvPr/>
        </p:nvSpPr>
        <p:spPr bwMode="auto">
          <a:xfrm>
            <a:off x="7413625" y="2995613"/>
            <a:ext cx="376238" cy="449262"/>
          </a:xfrm>
          <a:prstGeom prst="chevron">
            <a:avLst>
              <a:gd name="adj" fmla="val 59069"/>
            </a:avLst>
          </a:prstGeom>
          <a:solidFill>
            <a:schemeClr val="hlink"/>
          </a:solidFill>
          <a:ln w="12700" algn="ctr">
            <a:noFill/>
            <a:miter lim="800000"/>
            <a:headEnd/>
            <a:tailEnd/>
          </a:ln>
          <a:effectLst/>
        </p:spPr>
        <p:txBody>
          <a:bodyPr wrap="none" anchor="ctr"/>
          <a:lstStyle/>
          <a:p>
            <a:pPr algn="ctr" eaLnBrk="1" hangingPunct="1">
              <a:lnSpc>
                <a:spcPct val="85000"/>
              </a:lnSpc>
            </a:pPr>
            <a:endParaRPr lang="de-DE" sz="1600" b="1">
              <a:latin typeface="Arial" pitchFamily="34" charset="0"/>
              <a:cs typeface="Arial" pitchFamily="34" charset="0"/>
            </a:endParaRPr>
          </a:p>
        </p:txBody>
      </p:sp>
      <p:sp>
        <p:nvSpPr>
          <p:cNvPr id="415759" name="AutoShape 15"/>
          <p:cNvSpPr>
            <a:spLocks noChangeArrowheads="1"/>
          </p:cNvSpPr>
          <p:nvPr/>
        </p:nvSpPr>
        <p:spPr bwMode="auto">
          <a:xfrm>
            <a:off x="7804150" y="2995613"/>
            <a:ext cx="376238" cy="449262"/>
          </a:xfrm>
          <a:prstGeom prst="chevron">
            <a:avLst>
              <a:gd name="adj" fmla="val 59069"/>
            </a:avLst>
          </a:prstGeom>
          <a:solidFill>
            <a:schemeClr val="hlink"/>
          </a:solidFill>
          <a:ln w="12700" algn="ctr">
            <a:noFill/>
            <a:miter lim="800000"/>
            <a:headEnd/>
            <a:tailEnd/>
          </a:ln>
          <a:effectLst/>
        </p:spPr>
        <p:txBody>
          <a:bodyPr wrap="none" anchor="ctr"/>
          <a:lstStyle/>
          <a:p>
            <a:pPr algn="ctr" eaLnBrk="1" hangingPunct="1">
              <a:lnSpc>
                <a:spcPct val="85000"/>
              </a:lnSpc>
            </a:pPr>
            <a:endParaRPr lang="de-DE" sz="1600" b="1">
              <a:latin typeface="Arial" pitchFamily="34" charset="0"/>
              <a:cs typeface="Arial" pitchFamily="34" charset="0"/>
            </a:endParaRPr>
          </a:p>
        </p:txBody>
      </p:sp>
      <p:sp>
        <p:nvSpPr>
          <p:cNvPr id="415760" name="Rectangle 16"/>
          <p:cNvSpPr>
            <a:spLocks noChangeArrowheads="1"/>
          </p:cNvSpPr>
          <p:nvPr/>
        </p:nvSpPr>
        <p:spPr bwMode="auto">
          <a:xfrm>
            <a:off x="2063750" y="5230813"/>
            <a:ext cx="4114800" cy="1055687"/>
          </a:xfrm>
          <a:prstGeom prst="rect">
            <a:avLst/>
          </a:prstGeom>
          <a:solidFill>
            <a:srgbClr val="D0D7E2"/>
          </a:solidFill>
          <a:ln w="12700" algn="ctr">
            <a:noFill/>
            <a:miter lim="800000"/>
            <a:headEnd/>
            <a:tailEnd/>
          </a:ln>
          <a:effectLst/>
        </p:spPr>
        <p:txBody>
          <a:bodyPr wrap="none"/>
          <a:lstStyle/>
          <a:p>
            <a:pPr algn="ctr" eaLnBrk="1" hangingPunct="1"/>
            <a:endParaRPr lang="de-DE" sz="1600" b="1">
              <a:latin typeface="Arial" pitchFamily="34" charset="0"/>
            </a:endParaRPr>
          </a:p>
        </p:txBody>
      </p:sp>
      <p:sp>
        <p:nvSpPr>
          <p:cNvPr id="415761" name="Rectangle 17"/>
          <p:cNvSpPr>
            <a:spLocks noChangeArrowheads="1"/>
          </p:cNvSpPr>
          <p:nvPr/>
        </p:nvSpPr>
        <p:spPr bwMode="auto">
          <a:xfrm>
            <a:off x="6483350" y="5230813"/>
            <a:ext cx="2432050" cy="1055687"/>
          </a:xfrm>
          <a:prstGeom prst="rect">
            <a:avLst/>
          </a:prstGeom>
          <a:solidFill>
            <a:srgbClr val="D0D7E2"/>
          </a:solidFill>
          <a:ln w="12700" algn="ctr">
            <a:noFill/>
            <a:miter lim="800000"/>
            <a:headEnd/>
            <a:tailEnd/>
          </a:ln>
          <a:effectLst/>
        </p:spPr>
        <p:txBody>
          <a:bodyPr wrap="none"/>
          <a:lstStyle/>
          <a:p>
            <a:pPr algn="ctr" eaLnBrk="1" hangingPunct="1"/>
            <a:endParaRPr lang="de-DE" sz="1600" b="1">
              <a:latin typeface="Arial" pitchFamily="34" charset="0"/>
            </a:endParaRPr>
          </a:p>
        </p:txBody>
      </p:sp>
      <p:sp>
        <p:nvSpPr>
          <p:cNvPr id="415762" name="Text Box 18"/>
          <p:cNvSpPr txBox="1">
            <a:spLocks noChangeArrowheads="1"/>
          </p:cNvSpPr>
          <p:nvPr/>
        </p:nvSpPr>
        <p:spPr bwMode="auto">
          <a:xfrm>
            <a:off x="-17574" y="5914987"/>
            <a:ext cx="1541463" cy="371513"/>
          </a:xfrm>
          <a:prstGeom prst="rect">
            <a:avLst/>
          </a:prstGeom>
          <a:noFill/>
          <a:ln w="12700" algn="ctr">
            <a:noFill/>
            <a:miter lim="800000"/>
            <a:headEnd/>
            <a:tailEnd/>
          </a:ln>
          <a:effectLst/>
        </p:spPr>
        <p:txBody>
          <a:bodyPr lIns="90000" tIns="46800" rIns="90000" bIns="46800">
            <a:spAutoFit/>
          </a:bodyPr>
          <a:lstStyle/>
          <a:p>
            <a:pPr algn="ctr" eaLnBrk="1" hangingPunct="1"/>
            <a:r>
              <a:rPr lang="en-US" sz="1800" dirty="0">
                <a:latin typeface="Arial Black" pitchFamily="34" charset="0"/>
              </a:rPr>
              <a:t>/Things</a:t>
            </a:r>
          </a:p>
        </p:txBody>
      </p:sp>
      <p:sp>
        <p:nvSpPr>
          <p:cNvPr id="415763" name="Rectangle 19"/>
          <p:cNvSpPr>
            <a:spLocks noChangeArrowheads="1"/>
          </p:cNvSpPr>
          <p:nvPr/>
        </p:nvSpPr>
        <p:spPr bwMode="auto">
          <a:xfrm>
            <a:off x="2063750" y="2535238"/>
            <a:ext cx="4114800" cy="1717675"/>
          </a:xfrm>
          <a:prstGeom prst="rect">
            <a:avLst/>
          </a:prstGeom>
          <a:solidFill>
            <a:srgbClr val="D0D7E2"/>
          </a:solidFill>
          <a:ln w="12700" algn="ctr">
            <a:noFill/>
            <a:miter lim="800000"/>
            <a:headEnd/>
            <a:tailEnd/>
          </a:ln>
          <a:effectLst/>
        </p:spPr>
        <p:txBody>
          <a:bodyPr wrap="none"/>
          <a:lstStyle/>
          <a:p>
            <a:pPr algn="ctr" eaLnBrk="1" hangingPunct="1"/>
            <a:endParaRPr lang="de-DE" sz="1400" b="1">
              <a:latin typeface="Arial" pitchFamily="34" charset="0"/>
            </a:endParaRPr>
          </a:p>
        </p:txBody>
      </p:sp>
      <p:sp>
        <p:nvSpPr>
          <p:cNvPr id="415764" name="Rectangle 20"/>
          <p:cNvSpPr>
            <a:spLocks noChangeArrowheads="1"/>
          </p:cNvSpPr>
          <p:nvPr/>
        </p:nvSpPr>
        <p:spPr bwMode="auto">
          <a:xfrm>
            <a:off x="2139950" y="2827338"/>
            <a:ext cx="3962400" cy="1336675"/>
          </a:xfrm>
          <a:prstGeom prst="rect">
            <a:avLst/>
          </a:prstGeom>
          <a:solidFill>
            <a:schemeClr val="bg1">
              <a:alpha val="70000"/>
            </a:schemeClr>
          </a:solidFill>
          <a:ln w="19050" algn="ctr">
            <a:noFill/>
            <a:miter lim="800000"/>
            <a:headEnd/>
            <a:tailEnd/>
          </a:ln>
          <a:effectLst/>
        </p:spPr>
        <p:txBody>
          <a:bodyPr wrap="none" lIns="90000" tIns="46800" rIns="90000" bIns="46800" anchor="ctr"/>
          <a:lstStyle/>
          <a:p>
            <a:endParaRPr lang="de-DE"/>
          </a:p>
        </p:txBody>
      </p:sp>
      <p:sp>
        <p:nvSpPr>
          <p:cNvPr id="415765" name="Line 21"/>
          <p:cNvSpPr>
            <a:spLocks noChangeShapeType="1"/>
          </p:cNvSpPr>
          <p:nvPr/>
        </p:nvSpPr>
        <p:spPr bwMode="auto">
          <a:xfrm>
            <a:off x="2501900"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66" name="Line 22"/>
          <p:cNvSpPr>
            <a:spLocks noChangeShapeType="1"/>
          </p:cNvSpPr>
          <p:nvPr/>
        </p:nvSpPr>
        <p:spPr bwMode="auto">
          <a:xfrm>
            <a:off x="3287713"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67" name="Line 23"/>
          <p:cNvSpPr>
            <a:spLocks noChangeShapeType="1"/>
          </p:cNvSpPr>
          <p:nvPr/>
        </p:nvSpPr>
        <p:spPr bwMode="auto">
          <a:xfrm>
            <a:off x="4073525"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68" name="Line 24"/>
          <p:cNvSpPr>
            <a:spLocks noChangeShapeType="1"/>
          </p:cNvSpPr>
          <p:nvPr/>
        </p:nvSpPr>
        <p:spPr bwMode="auto">
          <a:xfrm>
            <a:off x="4859338"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69" name="Line 25"/>
          <p:cNvSpPr>
            <a:spLocks noChangeShapeType="1"/>
          </p:cNvSpPr>
          <p:nvPr/>
        </p:nvSpPr>
        <p:spPr bwMode="auto">
          <a:xfrm>
            <a:off x="5645150"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70" name="Rectangle 26"/>
          <p:cNvSpPr>
            <a:spLocks noChangeArrowheads="1"/>
          </p:cNvSpPr>
          <p:nvPr/>
        </p:nvSpPr>
        <p:spPr bwMode="auto">
          <a:xfrm>
            <a:off x="3014663" y="3576638"/>
            <a:ext cx="547687" cy="422275"/>
          </a:xfrm>
          <a:prstGeom prst="rect">
            <a:avLst/>
          </a:prstGeom>
          <a:solidFill>
            <a:srgbClr val="9EADC4"/>
          </a:solidFill>
          <a:ln w="12700" algn="ctr">
            <a:noFill/>
            <a:miter lim="800000"/>
            <a:headEnd/>
            <a:tailEnd/>
          </a:ln>
          <a:effectLst/>
        </p:spPr>
        <p:txBody>
          <a:bodyPr wrap="none" anchor="ctr"/>
          <a:lstStyle/>
          <a:p>
            <a:pPr algn="ctr" eaLnBrk="1" hangingPunct="1"/>
            <a:r>
              <a:rPr lang="en-US" sz="1600" b="1">
                <a:latin typeface="Arial" pitchFamily="34" charset="0"/>
              </a:rPr>
              <a:t>SCM</a:t>
            </a:r>
          </a:p>
        </p:txBody>
      </p:sp>
      <p:sp>
        <p:nvSpPr>
          <p:cNvPr id="415771" name="Rectangle 27"/>
          <p:cNvSpPr>
            <a:spLocks noChangeArrowheads="1"/>
          </p:cNvSpPr>
          <p:nvPr/>
        </p:nvSpPr>
        <p:spPr bwMode="auto">
          <a:xfrm flipH="1">
            <a:off x="5416550" y="3576638"/>
            <a:ext cx="547688" cy="422275"/>
          </a:xfrm>
          <a:prstGeom prst="rect">
            <a:avLst/>
          </a:prstGeom>
          <a:solidFill>
            <a:srgbClr val="9EADC4"/>
          </a:solidFill>
          <a:ln w="12700" algn="ctr">
            <a:noFill/>
            <a:miter lim="800000"/>
            <a:headEnd/>
            <a:tailEnd/>
          </a:ln>
          <a:effectLst/>
        </p:spPr>
        <p:txBody>
          <a:bodyPr wrap="none" anchor="ctr"/>
          <a:lstStyle/>
          <a:p>
            <a:pPr algn="ctr" eaLnBrk="1" hangingPunct="1"/>
            <a:r>
              <a:rPr lang="en-US" sz="1600" b="1" dirty="0">
                <a:latin typeface="Arial" pitchFamily="34" charset="0"/>
              </a:rPr>
              <a:t>EHM</a:t>
            </a:r>
          </a:p>
        </p:txBody>
      </p:sp>
      <p:sp>
        <p:nvSpPr>
          <p:cNvPr id="415772" name="Rectangle 28"/>
          <p:cNvSpPr>
            <a:spLocks noChangeArrowheads="1"/>
          </p:cNvSpPr>
          <p:nvPr/>
        </p:nvSpPr>
        <p:spPr bwMode="auto">
          <a:xfrm flipH="1">
            <a:off x="4616450" y="3576638"/>
            <a:ext cx="547688" cy="422275"/>
          </a:xfrm>
          <a:prstGeom prst="rect">
            <a:avLst/>
          </a:prstGeom>
          <a:solidFill>
            <a:srgbClr val="9EADC4"/>
          </a:solidFill>
          <a:ln w="12700" algn="ctr">
            <a:noFill/>
            <a:miter lim="800000"/>
            <a:headEnd/>
            <a:tailEnd/>
          </a:ln>
          <a:effectLst/>
        </p:spPr>
        <p:txBody>
          <a:bodyPr wrap="none" anchor="ctr"/>
          <a:lstStyle/>
          <a:p>
            <a:pPr algn="ctr" eaLnBrk="1" hangingPunct="1"/>
            <a:r>
              <a:rPr lang="en-US" sz="1600" b="1" dirty="0">
                <a:latin typeface="Arial" pitchFamily="34" charset="0"/>
              </a:rPr>
              <a:t>PLM</a:t>
            </a:r>
          </a:p>
        </p:txBody>
      </p:sp>
      <p:sp>
        <p:nvSpPr>
          <p:cNvPr id="415773" name="Rectangle 29"/>
          <p:cNvSpPr>
            <a:spLocks noChangeArrowheads="1"/>
          </p:cNvSpPr>
          <p:nvPr/>
        </p:nvSpPr>
        <p:spPr bwMode="auto">
          <a:xfrm flipH="1">
            <a:off x="3824288" y="3576638"/>
            <a:ext cx="549275" cy="422275"/>
          </a:xfrm>
          <a:prstGeom prst="rect">
            <a:avLst/>
          </a:prstGeom>
          <a:solidFill>
            <a:srgbClr val="9EADC4"/>
          </a:solidFill>
          <a:ln w="12700" algn="ctr">
            <a:noFill/>
            <a:miter lim="800000"/>
            <a:headEnd/>
            <a:tailEnd/>
          </a:ln>
          <a:effectLst/>
        </p:spPr>
        <p:txBody>
          <a:bodyPr wrap="none" anchor="ctr"/>
          <a:lstStyle/>
          <a:p>
            <a:pPr algn="ctr" eaLnBrk="1" hangingPunct="1"/>
            <a:r>
              <a:rPr lang="en-US" sz="1600" b="1" dirty="0">
                <a:latin typeface="Arial" pitchFamily="34" charset="0"/>
              </a:rPr>
              <a:t>ERP</a:t>
            </a:r>
          </a:p>
        </p:txBody>
      </p:sp>
      <p:sp>
        <p:nvSpPr>
          <p:cNvPr id="415774" name="AutoShape 30"/>
          <p:cNvSpPr>
            <a:spLocks noChangeArrowheads="1"/>
          </p:cNvSpPr>
          <p:nvPr/>
        </p:nvSpPr>
        <p:spPr bwMode="auto">
          <a:xfrm>
            <a:off x="2216150" y="2995613"/>
            <a:ext cx="1381125" cy="449262"/>
          </a:xfrm>
          <a:prstGeom prst="chevron">
            <a:avLst>
              <a:gd name="adj" fmla="val 47536"/>
            </a:avLst>
          </a:prstGeom>
          <a:solidFill>
            <a:schemeClr val="hlink"/>
          </a:solidFill>
          <a:ln w="12700">
            <a:noFill/>
            <a:miter lim="800000"/>
            <a:headEnd/>
            <a:tailEnd/>
          </a:ln>
          <a:effectLst/>
        </p:spPr>
        <p:txBody>
          <a:bodyPr wrap="none" anchor="ctr"/>
          <a:lstStyle/>
          <a:p>
            <a:pPr algn="ctr"/>
            <a:endParaRPr lang="de-DE" sz="1600">
              <a:latin typeface="Arial Black" pitchFamily="34" charset="0"/>
              <a:cs typeface="Arial" pitchFamily="34" charset="0"/>
            </a:endParaRPr>
          </a:p>
        </p:txBody>
      </p:sp>
      <p:sp>
        <p:nvSpPr>
          <p:cNvPr id="415775" name="AutoShape 31"/>
          <p:cNvSpPr>
            <a:spLocks noChangeArrowheads="1"/>
          </p:cNvSpPr>
          <p:nvPr/>
        </p:nvSpPr>
        <p:spPr bwMode="auto">
          <a:xfrm>
            <a:off x="3430588" y="2995613"/>
            <a:ext cx="1379537" cy="449262"/>
          </a:xfrm>
          <a:prstGeom prst="chevron">
            <a:avLst>
              <a:gd name="adj" fmla="val 47482"/>
            </a:avLst>
          </a:prstGeom>
          <a:solidFill>
            <a:srgbClr val="4F6583"/>
          </a:solidFill>
          <a:ln w="12700" algn="ctr">
            <a:noFill/>
            <a:miter lim="800000"/>
            <a:headEnd/>
            <a:tailEnd/>
          </a:ln>
          <a:effectLst/>
        </p:spPr>
        <p:txBody>
          <a:bodyPr wrap="none" anchor="ctr"/>
          <a:lstStyle/>
          <a:p>
            <a:pPr algn="ctr"/>
            <a:endParaRPr lang="de-DE" sz="1600">
              <a:latin typeface="Arial Black" pitchFamily="34" charset="0"/>
              <a:cs typeface="Arial" pitchFamily="34" charset="0"/>
            </a:endParaRPr>
          </a:p>
        </p:txBody>
      </p:sp>
      <p:sp>
        <p:nvSpPr>
          <p:cNvPr id="415776" name="AutoShape 32"/>
          <p:cNvSpPr>
            <a:spLocks noChangeArrowheads="1"/>
          </p:cNvSpPr>
          <p:nvPr/>
        </p:nvSpPr>
        <p:spPr bwMode="auto">
          <a:xfrm>
            <a:off x="4643438" y="2995613"/>
            <a:ext cx="1381125" cy="449262"/>
          </a:xfrm>
          <a:prstGeom prst="chevron">
            <a:avLst>
              <a:gd name="adj" fmla="val 47536"/>
            </a:avLst>
          </a:prstGeom>
          <a:solidFill>
            <a:schemeClr val="hlink"/>
          </a:solidFill>
          <a:ln w="12700">
            <a:noFill/>
            <a:miter lim="800000"/>
            <a:headEnd/>
            <a:tailEnd/>
          </a:ln>
          <a:effectLst/>
        </p:spPr>
        <p:txBody>
          <a:bodyPr wrap="none" anchor="ctr"/>
          <a:lstStyle/>
          <a:p>
            <a:pPr algn="ctr"/>
            <a:endParaRPr lang="de-DE" sz="1600">
              <a:latin typeface="Arial Black" pitchFamily="34" charset="0"/>
              <a:cs typeface="Arial" pitchFamily="34" charset="0"/>
            </a:endParaRPr>
          </a:p>
        </p:txBody>
      </p:sp>
      <p:sp>
        <p:nvSpPr>
          <p:cNvPr id="415777" name="Rectangle 33"/>
          <p:cNvSpPr>
            <a:spLocks noChangeArrowheads="1"/>
          </p:cNvSpPr>
          <p:nvPr/>
        </p:nvSpPr>
        <p:spPr bwMode="auto">
          <a:xfrm flipH="1">
            <a:off x="2216150" y="3576638"/>
            <a:ext cx="635000" cy="422275"/>
          </a:xfrm>
          <a:prstGeom prst="rect">
            <a:avLst/>
          </a:prstGeom>
          <a:solidFill>
            <a:srgbClr val="C0C78B"/>
          </a:solidFill>
          <a:ln w="12700" algn="ctr">
            <a:noFill/>
            <a:miter lim="800000"/>
            <a:headEnd/>
            <a:tailEnd/>
          </a:ln>
          <a:effectLst/>
        </p:spPr>
        <p:txBody>
          <a:bodyPr wrap="none" anchor="ctr"/>
          <a:lstStyle/>
          <a:p>
            <a:pPr algn="ctr" eaLnBrk="1" hangingPunct="1">
              <a:lnSpc>
                <a:spcPct val="85000"/>
              </a:lnSpc>
            </a:pPr>
            <a:r>
              <a:rPr lang="en-US" sz="1600" b="1">
                <a:latin typeface="Arial" pitchFamily="34" charset="0"/>
              </a:rPr>
              <a:t>Leg-</a:t>
            </a:r>
            <a:br>
              <a:rPr lang="en-US" sz="1600" b="1">
                <a:latin typeface="Arial" pitchFamily="34" charset="0"/>
              </a:rPr>
            </a:br>
            <a:r>
              <a:rPr lang="en-US" sz="1600" b="1">
                <a:latin typeface="Arial" pitchFamily="34" charset="0"/>
              </a:rPr>
              <a:t>acy</a:t>
            </a:r>
          </a:p>
        </p:txBody>
      </p:sp>
      <p:sp>
        <p:nvSpPr>
          <p:cNvPr id="415778" name="Oval 34"/>
          <p:cNvSpPr>
            <a:spLocks noChangeArrowheads="1"/>
          </p:cNvSpPr>
          <p:nvPr/>
        </p:nvSpPr>
        <p:spPr bwMode="auto">
          <a:xfrm>
            <a:off x="4495800" y="3038475"/>
            <a:ext cx="720725" cy="377825"/>
          </a:xfrm>
          <a:prstGeom prst="ellipse">
            <a:avLst/>
          </a:prstGeom>
          <a:solidFill>
            <a:schemeClr val="bg1"/>
          </a:solidFill>
          <a:ln w="28575" algn="ctr">
            <a:solidFill>
              <a:schemeClr val="accent1"/>
            </a:solidFill>
            <a:round/>
            <a:headEnd/>
            <a:tailEnd/>
          </a:ln>
          <a:effectLst/>
        </p:spPr>
        <p:txBody>
          <a:bodyPr wrap="none" lIns="90000" tIns="46800" rIns="90000" bIns="46800" anchor="ctr"/>
          <a:lstStyle/>
          <a:p>
            <a:pPr algn="ctr" eaLnBrk="1" hangingPunct="1"/>
            <a:r>
              <a:rPr lang="en-US" sz="1600" b="1">
                <a:latin typeface="Arial" pitchFamily="34" charset="0"/>
              </a:rPr>
              <a:t>A2A</a:t>
            </a:r>
          </a:p>
        </p:txBody>
      </p:sp>
      <p:sp>
        <p:nvSpPr>
          <p:cNvPr id="415779" name="AutoShape 35"/>
          <p:cNvSpPr>
            <a:spLocks noChangeArrowheads="1"/>
          </p:cNvSpPr>
          <p:nvPr/>
        </p:nvSpPr>
        <p:spPr bwMode="auto">
          <a:xfrm>
            <a:off x="2398713" y="2995613"/>
            <a:ext cx="376237" cy="449262"/>
          </a:xfrm>
          <a:prstGeom prst="chevron">
            <a:avLst>
              <a:gd name="adj" fmla="val 59069"/>
            </a:avLst>
          </a:prstGeom>
          <a:solidFill>
            <a:srgbClr val="C0C78B"/>
          </a:solidFill>
          <a:ln w="12700" algn="ctr">
            <a:noFill/>
            <a:miter lim="800000"/>
            <a:headEnd/>
            <a:tailEnd/>
          </a:ln>
          <a:effectLst/>
        </p:spPr>
        <p:txBody>
          <a:bodyPr wrap="none" anchor="ctr"/>
          <a:lstStyle/>
          <a:p>
            <a:pPr algn="ctr" eaLnBrk="1" hangingPunct="1">
              <a:lnSpc>
                <a:spcPct val="85000"/>
              </a:lnSpc>
            </a:pPr>
            <a:endParaRPr lang="de-DE" sz="1600" b="1">
              <a:latin typeface="Arial" pitchFamily="34" charset="0"/>
              <a:cs typeface="Arial" pitchFamily="34" charset="0"/>
            </a:endParaRPr>
          </a:p>
        </p:txBody>
      </p:sp>
      <p:sp>
        <p:nvSpPr>
          <p:cNvPr id="415780" name="AutoShape 36"/>
          <p:cNvSpPr>
            <a:spLocks noChangeArrowheads="1"/>
          </p:cNvSpPr>
          <p:nvPr/>
        </p:nvSpPr>
        <p:spPr bwMode="auto">
          <a:xfrm>
            <a:off x="5524500" y="2995613"/>
            <a:ext cx="376238" cy="449262"/>
          </a:xfrm>
          <a:prstGeom prst="chevron">
            <a:avLst>
              <a:gd name="adj" fmla="val 59069"/>
            </a:avLst>
          </a:prstGeom>
          <a:solidFill>
            <a:srgbClr val="C0C78B"/>
          </a:solidFill>
          <a:ln w="12700" algn="ctr">
            <a:noFill/>
            <a:miter lim="800000"/>
            <a:headEnd/>
            <a:tailEnd/>
          </a:ln>
          <a:effectLst/>
        </p:spPr>
        <p:txBody>
          <a:bodyPr wrap="none" anchor="ctr"/>
          <a:lstStyle/>
          <a:p>
            <a:pPr algn="ctr" eaLnBrk="1" hangingPunct="1">
              <a:lnSpc>
                <a:spcPct val="85000"/>
              </a:lnSpc>
            </a:pPr>
            <a:endParaRPr lang="de-DE" sz="1600" b="1">
              <a:latin typeface="Arial" pitchFamily="34" charset="0"/>
              <a:cs typeface="Arial" pitchFamily="34" charset="0"/>
            </a:endParaRPr>
          </a:p>
        </p:txBody>
      </p:sp>
      <p:sp>
        <p:nvSpPr>
          <p:cNvPr id="415781" name="Rectangle 37"/>
          <p:cNvSpPr>
            <a:spLocks noChangeArrowheads="1"/>
          </p:cNvSpPr>
          <p:nvPr/>
        </p:nvSpPr>
        <p:spPr bwMode="auto">
          <a:xfrm>
            <a:off x="2073275" y="1331913"/>
            <a:ext cx="4114800" cy="1122362"/>
          </a:xfrm>
          <a:prstGeom prst="rect">
            <a:avLst/>
          </a:prstGeom>
          <a:solidFill>
            <a:srgbClr val="D0D7E2"/>
          </a:solidFill>
          <a:ln w="12700" algn="ctr">
            <a:noFill/>
            <a:miter lim="800000"/>
            <a:headEnd/>
            <a:tailEnd/>
          </a:ln>
          <a:effectLst/>
        </p:spPr>
        <p:txBody>
          <a:bodyPr wrap="none"/>
          <a:lstStyle/>
          <a:p>
            <a:pPr algn="ctr" eaLnBrk="1" hangingPunct="1"/>
            <a:endParaRPr lang="de-DE" sz="1600" b="1">
              <a:latin typeface="Arial" pitchFamily="34" charset="0"/>
            </a:endParaRPr>
          </a:p>
        </p:txBody>
      </p:sp>
      <p:sp>
        <p:nvSpPr>
          <p:cNvPr id="415782" name="Rectangle 38"/>
          <p:cNvSpPr>
            <a:spLocks noChangeArrowheads="1"/>
          </p:cNvSpPr>
          <p:nvPr/>
        </p:nvSpPr>
        <p:spPr bwMode="auto">
          <a:xfrm>
            <a:off x="6492875" y="1331913"/>
            <a:ext cx="2432050" cy="1122362"/>
          </a:xfrm>
          <a:prstGeom prst="rect">
            <a:avLst/>
          </a:prstGeom>
          <a:solidFill>
            <a:srgbClr val="D0D7E2"/>
          </a:solidFill>
          <a:ln w="12700" algn="ctr">
            <a:noFill/>
            <a:miter lim="800000"/>
            <a:headEnd/>
            <a:tailEnd/>
          </a:ln>
          <a:effectLst/>
        </p:spPr>
        <p:txBody>
          <a:bodyPr wrap="none"/>
          <a:lstStyle/>
          <a:p>
            <a:pPr algn="ctr" eaLnBrk="1" hangingPunct="1"/>
            <a:endParaRPr lang="de-DE" sz="1600" b="1">
              <a:latin typeface="Arial" pitchFamily="34" charset="0"/>
            </a:endParaRPr>
          </a:p>
        </p:txBody>
      </p:sp>
      <p:sp>
        <p:nvSpPr>
          <p:cNvPr id="415783" name="Text Box 39"/>
          <p:cNvSpPr txBox="1">
            <a:spLocks noChangeArrowheads="1"/>
          </p:cNvSpPr>
          <p:nvPr/>
        </p:nvSpPr>
        <p:spPr bwMode="auto">
          <a:xfrm>
            <a:off x="245269" y="1088398"/>
            <a:ext cx="1497013" cy="366712"/>
          </a:xfrm>
          <a:prstGeom prst="rect">
            <a:avLst/>
          </a:prstGeom>
          <a:noFill/>
          <a:ln w="12700">
            <a:noFill/>
            <a:miter lim="800000"/>
            <a:headEnd/>
            <a:tailEnd/>
          </a:ln>
          <a:effectLst/>
        </p:spPr>
        <p:txBody>
          <a:bodyPr lIns="90000" tIns="46800" rIns="90000" bIns="46800">
            <a:spAutoFit/>
          </a:bodyPr>
          <a:lstStyle/>
          <a:p>
            <a:pPr algn="ctr" eaLnBrk="1" hangingPunct="1"/>
            <a:r>
              <a:rPr lang="en-US" sz="1800" dirty="0">
                <a:latin typeface="Arial Black" pitchFamily="34" charset="0"/>
              </a:rPr>
              <a:t>People</a:t>
            </a:r>
            <a:endParaRPr lang="en-US" sz="1600" b="1" dirty="0">
              <a:latin typeface="Arial" pitchFamily="34" charset="0"/>
            </a:endParaRPr>
          </a:p>
        </p:txBody>
      </p:sp>
      <p:sp>
        <p:nvSpPr>
          <p:cNvPr id="415784" name="Line 40"/>
          <p:cNvSpPr>
            <a:spLocks noChangeShapeType="1"/>
          </p:cNvSpPr>
          <p:nvPr/>
        </p:nvSpPr>
        <p:spPr bwMode="auto">
          <a:xfrm>
            <a:off x="2911475" y="1631950"/>
            <a:ext cx="609600" cy="0"/>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85" name="Line 41"/>
          <p:cNvSpPr>
            <a:spLocks noChangeShapeType="1"/>
          </p:cNvSpPr>
          <p:nvPr/>
        </p:nvSpPr>
        <p:spPr bwMode="auto">
          <a:xfrm>
            <a:off x="2911475" y="2154238"/>
            <a:ext cx="609600" cy="0"/>
          </a:xfrm>
          <a:prstGeom prst="line">
            <a:avLst/>
          </a:prstGeom>
          <a:noFill/>
          <a:ln w="19050">
            <a:solidFill>
              <a:schemeClr val="hlink"/>
            </a:solidFill>
            <a:round/>
            <a:headEnd/>
            <a:tailEnd/>
          </a:ln>
          <a:effectLst/>
        </p:spPr>
        <p:txBody>
          <a:bodyPr lIns="90000" tIns="46800" rIns="90000" bIns="46800" anchor="ctr"/>
          <a:lstStyle/>
          <a:p>
            <a:endParaRPr lang="de-DE"/>
          </a:p>
        </p:txBody>
      </p:sp>
      <p:grpSp>
        <p:nvGrpSpPr>
          <p:cNvPr id="2" name="Group 42"/>
          <p:cNvGrpSpPr>
            <a:grpSpLocks/>
          </p:cNvGrpSpPr>
          <p:nvPr/>
        </p:nvGrpSpPr>
        <p:grpSpPr bwMode="auto">
          <a:xfrm>
            <a:off x="2611438" y="1452563"/>
            <a:ext cx="371475" cy="879475"/>
            <a:chOff x="1386" y="672"/>
            <a:chExt cx="240" cy="576"/>
          </a:xfrm>
        </p:grpSpPr>
        <p:pic>
          <p:nvPicPr>
            <p:cNvPr id="415787" name="Picture 43" descr="man1"/>
            <p:cNvPicPr>
              <a:picLocks noChangeAspect="1" noChangeArrowheads="1"/>
            </p:cNvPicPr>
            <p:nvPr/>
          </p:nvPicPr>
          <p:blipFill>
            <a:blip r:embed="rId3" cstate="print">
              <a:lum contrast="12000"/>
            </a:blip>
            <a:srcRect/>
            <a:stretch>
              <a:fillRect/>
            </a:stretch>
          </p:blipFill>
          <p:spPr bwMode="auto">
            <a:xfrm>
              <a:off x="1386" y="672"/>
              <a:ext cx="240" cy="240"/>
            </a:xfrm>
            <a:prstGeom prst="rect">
              <a:avLst/>
            </a:prstGeom>
            <a:noFill/>
            <a:ln w="12700">
              <a:solidFill>
                <a:srgbClr val="B2B2B2"/>
              </a:solidFill>
              <a:miter lim="800000"/>
              <a:headEnd/>
              <a:tailEnd/>
            </a:ln>
            <a:effectLst/>
          </p:spPr>
        </p:pic>
        <p:pic>
          <p:nvPicPr>
            <p:cNvPr id="415788" name="Picture 44" descr="man2"/>
            <p:cNvPicPr>
              <a:picLocks noChangeAspect="1" noChangeArrowheads="1"/>
            </p:cNvPicPr>
            <p:nvPr/>
          </p:nvPicPr>
          <p:blipFill>
            <a:blip r:embed="rId4" cstate="print">
              <a:lum contrast="6000"/>
            </a:blip>
            <a:srcRect/>
            <a:stretch>
              <a:fillRect/>
            </a:stretch>
          </p:blipFill>
          <p:spPr bwMode="auto">
            <a:xfrm>
              <a:off x="1386" y="1008"/>
              <a:ext cx="240" cy="240"/>
            </a:xfrm>
            <a:prstGeom prst="rect">
              <a:avLst/>
            </a:prstGeom>
            <a:noFill/>
            <a:ln w="12700">
              <a:solidFill>
                <a:srgbClr val="B2B2B2"/>
              </a:solidFill>
              <a:miter lim="800000"/>
              <a:headEnd/>
              <a:tailEnd/>
            </a:ln>
            <a:effectLst/>
          </p:spPr>
        </p:pic>
      </p:grpSp>
      <p:pic>
        <p:nvPicPr>
          <p:cNvPr id="415789" name="Picture 45" descr="portal_24JUL02"/>
          <p:cNvPicPr>
            <a:picLocks noChangeAspect="1" noChangeArrowheads="1"/>
          </p:cNvPicPr>
          <p:nvPr/>
        </p:nvPicPr>
        <p:blipFill>
          <a:blip r:embed="rId5" cstate="print"/>
          <a:srcRect/>
          <a:stretch>
            <a:fillRect/>
          </a:stretch>
        </p:blipFill>
        <p:spPr bwMode="auto">
          <a:xfrm>
            <a:off x="3116263" y="1466850"/>
            <a:ext cx="1317625" cy="852488"/>
          </a:xfrm>
          <a:prstGeom prst="rect">
            <a:avLst/>
          </a:prstGeom>
          <a:noFill/>
        </p:spPr>
      </p:pic>
      <p:sp>
        <p:nvSpPr>
          <p:cNvPr id="415790" name="Line 46"/>
          <p:cNvSpPr>
            <a:spLocks noChangeShapeType="1"/>
          </p:cNvSpPr>
          <p:nvPr/>
        </p:nvSpPr>
        <p:spPr bwMode="auto">
          <a:xfrm flipH="1" flipV="1">
            <a:off x="7808913" y="2305050"/>
            <a:ext cx="0" cy="673100"/>
          </a:xfrm>
          <a:prstGeom prst="line">
            <a:avLst/>
          </a:prstGeom>
          <a:noFill/>
          <a:ln w="57150">
            <a:solidFill>
              <a:srgbClr val="FF6600"/>
            </a:solidFill>
            <a:round/>
            <a:headEnd type="triangle" w="lg" len="med"/>
            <a:tailEnd type="triangle" w="lg" len="med"/>
          </a:ln>
          <a:effectLst/>
        </p:spPr>
        <p:txBody>
          <a:bodyPr lIns="90000" tIns="46800" rIns="90000" bIns="46800" anchor="ctr"/>
          <a:lstStyle/>
          <a:p>
            <a:endParaRPr lang="de-DE"/>
          </a:p>
        </p:txBody>
      </p:sp>
      <p:sp>
        <p:nvSpPr>
          <p:cNvPr id="415791" name="Oval 47"/>
          <p:cNvSpPr>
            <a:spLocks noChangeArrowheads="1"/>
          </p:cNvSpPr>
          <p:nvPr/>
        </p:nvSpPr>
        <p:spPr bwMode="auto">
          <a:xfrm>
            <a:off x="5827713" y="1417638"/>
            <a:ext cx="1057275" cy="1031875"/>
          </a:xfrm>
          <a:prstGeom prst="ellipse">
            <a:avLst/>
          </a:prstGeom>
          <a:noFill/>
          <a:ln w="38100">
            <a:solidFill>
              <a:schemeClr val="accent1"/>
            </a:solidFill>
            <a:prstDash val="sysDot"/>
            <a:round/>
            <a:headEnd/>
            <a:tailEnd/>
          </a:ln>
          <a:effectLst/>
        </p:spPr>
        <p:txBody>
          <a:bodyPr wrap="none" anchor="ctr"/>
          <a:lstStyle/>
          <a:p>
            <a:endParaRPr lang="de-DE"/>
          </a:p>
        </p:txBody>
      </p:sp>
      <p:sp>
        <p:nvSpPr>
          <p:cNvPr id="415792" name="Rectangle 48"/>
          <p:cNvSpPr>
            <a:spLocks noChangeArrowheads="1"/>
          </p:cNvSpPr>
          <p:nvPr/>
        </p:nvSpPr>
        <p:spPr bwMode="auto">
          <a:xfrm>
            <a:off x="5267325" y="2392363"/>
            <a:ext cx="508000" cy="228600"/>
          </a:xfrm>
          <a:prstGeom prst="rect">
            <a:avLst/>
          </a:prstGeom>
          <a:noFill/>
          <a:ln w="9525">
            <a:noFill/>
            <a:miter lim="800000"/>
            <a:headEnd/>
            <a:tailEnd/>
          </a:ln>
          <a:effectLst/>
        </p:spPr>
        <p:txBody>
          <a:bodyPr lIns="0" tIns="0" rIns="0" bIns="0">
            <a:spAutoFit/>
          </a:bodyPr>
          <a:lstStyle/>
          <a:p>
            <a:pPr algn="ctr"/>
            <a:r>
              <a:rPr lang="de-DE" sz="500" b="1">
                <a:solidFill>
                  <a:schemeClr val="hlink"/>
                </a:solidFill>
                <a:latin typeface="Arial" pitchFamily="34" charset="0"/>
                <a:cs typeface="Arial" pitchFamily="34" charset="0"/>
              </a:rPr>
              <a:t> </a:t>
            </a:r>
            <a:endParaRPr lang="en-US" sz="500" b="1">
              <a:solidFill>
                <a:schemeClr val="hlink"/>
              </a:solidFill>
              <a:latin typeface="Arial" pitchFamily="34" charset="0"/>
              <a:cs typeface="Arial" pitchFamily="34" charset="0"/>
            </a:endParaRPr>
          </a:p>
          <a:p>
            <a:pPr algn="ctr"/>
            <a:endParaRPr lang="en-US" sz="500" b="1">
              <a:solidFill>
                <a:schemeClr val="hlink"/>
              </a:solidFill>
              <a:latin typeface="Arial" pitchFamily="34" charset="0"/>
              <a:cs typeface="Arial" pitchFamily="34" charset="0"/>
            </a:endParaRPr>
          </a:p>
          <a:p>
            <a:pPr algn="ctr"/>
            <a:r>
              <a:rPr lang="en-US" sz="500" b="1">
                <a:solidFill>
                  <a:schemeClr val="hlink"/>
                </a:solidFill>
                <a:latin typeface="Arial" pitchFamily="34" charset="0"/>
                <a:cs typeface="Arial" pitchFamily="34" charset="0"/>
              </a:rPr>
              <a:t> </a:t>
            </a:r>
          </a:p>
        </p:txBody>
      </p:sp>
      <p:pic>
        <p:nvPicPr>
          <p:cNvPr id="415793" name="Picture 49" descr="03"/>
          <p:cNvPicPr>
            <a:picLocks noChangeArrowheads="1"/>
          </p:cNvPicPr>
          <p:nvPr/>
        </p:nvPicPr>
        <p:blipFill>
          <a:blip r:embed="rId6" cstate="print">
            <a:grayscl/>
          </a:blip>
          <a:srcRect/>
          <a:stretch>
            <a:fillRect/>
          </a:stretch>
        </p:blipFill>
        <p:spPr bwMode="auto">
          <a:xfrm>
            <a:off x="6475413" y="1374775"/>
            <a:ext cx="319087" cy="276225"/>
          </a:xfrm>
          <a:prstGeom prst="rect">
            <a:avLst/>
          </a:prstGeom>
          <a:noFill/>
          <a:ln w="9525">
            <a:solidFill>
              <a:schemeClr val="bg2"/>
            </a:solidFill>
            <a:miter lim="800000"/>
            <a:headEnd/>
            <a:tailEnd/>
          </a:ln>
        </p:spPr>
      </p:pic>
      <p:pic>
        <p:nvPicPr>
          <p:cNvPr id="415794" name="Picture 50" descr="04"/>
          <p:cNvPicPr>
            <a:picLocks noChangeArrowheads="1"/>
          </p:cNvPicPr>
          <p:nvPr/>
        </p:nvPicPr>
        <p:blipFill>
          <a:blip r:embed="rId7" cstate="print">
            <a:grayscl/>
          </a:blip>
          <a:srcRect/>
          <a:stretch>
            <a:fillRect/>
          </a:stretch>
        </p:blipFill>
        <p:spPr bwMode="auto">
          <a:xfrm>
            <a:off x="6508750" y="2082800"/>
            <a:ext cx="317500" cy="276225"/>
          </a:xfrm>
          <a:prstGeom prst="rect">
            <a:avLst/>
          </a:prstGeom>
          <a:noFill/>
          <a:ln w="9525">
            <a:solidFill>
              <a:schemeClr val="bg2"/>
            </a:solidFill>
            <a:miter lim="800000"/>
            <a:headEnd/>
            <a:tailEnd/>
          </a:ln>
          <a:effectLst/>
        </p:spPr>
      </p:pic>
      <p:pic>
        <p:nvPicPr>
          <p:cNvPr id="415795" name="Picture 51" descr="Supplier"/>
          <p:cNvPicPr>
            <a:picLocks noChangeArrowheads="1"/>
          </p:cNvPicPr>
          <p:nvPr/>
        </p:nvPicPr>
        <p:blipFill>
          <a:blip r:embed="rId8" cstate="print">
            <a:grayscl/>
          </a:blip>
          <a:srcRect/>
          <a:stretch>
            <a:fillRect/>
          </a:stretch>
        </p:blipFill>
        <p:spPr bwMode="auto">
          <a:xfrm>
            <a:off x="5900738" y="2092325"/>
            <a:ext cx="319087" cy="276225"/>
          </a:xfrm>
          <a:prstGeom prst="rect">
            <a:avLst/>
          </a:prstGeom>
          <a:noFill/>
          <a:ln w="9525">
            <a:solidFill>
              <a:schemeClr val="bg2"/>
            </a:solidFill>
            <a:miter lim="800000"/>
            <a:headEnd/>
            <a:tailEnd/>
          </a:ln>
          <a:effectLst/>
        </p:spPr>
      </p:pic>
      <p:pic>
        <p:nvPicPr>
          <p:cNvPr id="415796" name="Picture 52" descr="01"/>
          <p:cNvPicPr>
            <a:picLocks noChangeArrowheads="1"/>
          </p:cNvPicPr>
          <p:nvPr/>
        </p:nvPicPr>
        <p:blipFill>
          <a:blip r:embed="rId9" cstate="print">
            <a:grayscl/>
          </a:blip>
          <a:srcRect/>
          <a:stretch>
            <a:fillRect/>
          </a:stretch>
        </p:blipFill>
        <p:spPr bwMode="auto">
          <a:xfrm>
            <a:off x="5916613" y="1385888"/>
            <a:ext cx="319087" cy="276225"/>
          </a:xfrm>
          <a:prstGeom prst="rect">
            <a:avLst/>
          </a:prstGeom>
          <a:noFill/>
          <a:ln w="9525">
            <a:solidFill>
              <a:schemeClr val="bg2"/>
            </a:solidFill>
            <a:miter lim="800000"/>
            <a:headEnd/>
            <a:tailEnd/>
          </a:ln>
        </p:spPr>
      </p:pic>
      <p:sp>
        <p:nvSpPr>
          <p:cNvPr id="415797" name="Rectangle 53"/>
          <p:cNvSpPr>
            <a:spLocks noChangeArrowheads="1"/>
          </p:cNvSpPr>
          <p:nvPr/>
        </p:nvSpPr>
        <p:spPr bwMode="auto">
          <a:xfrm>
            <a:off x="5729288" y="1792288"/>
            <a:ext cx="1196975" cy="298450"/>
          </a:xfrm>
          <a:prstGeom prst="rect">
            <a:avLst/>
          </a:prstGeom>
          <a:solidFill>
            <a:schemeClr val="bg1"/>
          </a:solidFill>
          <a:ln w="19050" algn="ctr">
            <a:solidFill>
              <a:schemeClr val="accent1"/>
            </a:solidFill>
            <a:miter lim="800000"/>
            <a:headEnd/>
            <a:tailEnd/>
          </a:ln>
          <a:effectLst/>
        </p:spPr>
        <p:txBody>
          <a:bodyPr wrap="none" lIns="90000" tIns="46800" rIns="90000" bIns="46800" anchor="ctr"/>
          <a:lstStyle/>
          <a:p>
            <a:pPr algn="ctr" eaLnBrk="1" hangingPunct="1"/>
            <a:r>
              <a:rPr lang="en-US" sz="1400" b="1">
                <a:latin typeface="Arial" pitchFamily="34" charset="0"/>
              </a:rPr>
              <a:t>collaboration</a:t>
            </a:r>
          </a:p>
        </p:txBody>
      </p:sp>
      <p:sp>
        <p:nvSpPr>
          <p:cNvPr id="415798" name="Oval 54"/>
          <p:cNvSpPr>
            <a:spLocks noChangeArrowheads="1"/>
          </p:cNvSpPr>
          <p:nvPr/>
        </p:nvSpPr>
        <p:spPr bwMode="auto">
          <a:xfrm>
            <a:off x="5961063" y="3038475"/>
            <a:ext cx="720725" cy="377825"/>
          </a:xfrm>
          <a:prstGeom prst="ellipse">
            <a:avLst/>
          </a:prstGeom>
          <a:solidFill>
            <a:schemeClr val="bg1"/>
          </a:solidFill>
          <a:ln w="28575" algn="ctr">
            <a:solidFill>
              <a:schemeClr val="accent1"/>
            </a:solidFill>
            <a:round/>
            <a:headEnd/>
            <a:tailEnd/>
          </a:ln>
          <a:effectLst/>
        </p:spPr>
        <p:txBody>
          <a:bodyPr wrap="none" lIns="90000" tIns="46800" rIns="90000" bIns="46800" anchor="ctr"/>
          <a:lstStyle/>
          <a:p>
            <a:pPr algn="ctr" eaLnBrk="1" hangingPunct="1"/>
            <a:r>
              <a:rPr lang="en-US" sz="1600" b="1">
                <a:latin typeface="Arial" pitchFamily="34" charset="0"/>
              </a:rPr>
              <a:t>B2B</a:t>
            </a:r>
          </a:p>
        </p:txBody>
      </p:sp>
      <p:sp>
        <p:nvSpPr>
          <p:cNvPr id="415799" name="Rectangle 55"/>
          <p:cNvSpPr>
            <a:spLocks noChangeArrowheads="1"/>
          </p:cNvSpPr>
          <p:nvPr/>
        </p:nvSpPr>
        <p:spPr bwMode="auto">
          <a:xfrm>
            <a:off x="3373438" y="1797050"/>
            <a:ext cx="609600" cy="290513"/>
          </a:xfrm>
          <a:prstGeom prst="rect">
            <a:avLst/>
          </a:prstGeom>
          <a:solidFill>
            <a:schemeClr val="bg1"/>
          </a:solidFill>
          <a:ln w="19050" algn="ctr">
            <a:solidFill>
              <a:schemeClr val="accent1"/>
            </a:solidFill>
            <a:miter lim="800000"/>
            <a:headEnd/>
            <a:tailEnd/>
          </a:ln>
          <a:effectLst/>
        </p:spPr>
        <p:txBody>
          <a:bodyPr wrap="none" lIns="90000" tIns="46800" rIns="90000" bIns="46800" anchor="ctr"/>
          <a:lstStyle/>
          <a:p>
            <a:pPr algn="ctr" eaLnBrk="1" hangingPunct="1"/>
            <a:r>
              <a:rPr lang="en-US" sz="1400" b="1">
                <a:latin typeface="Arial" pitchFamily="34" charset="0"/>
              </a:rPr>
              <a:t>roles</a:t>
            </a:r>
          </a:p>
        </p:txBody>
      </p:sp>
      <p:pic>
        <p:nvPicPr>
          <p:cNvPr id="415801" name="Picture 57" descr="retail"/>
          <p:cNvPicPr>
            <a:picLocks noChangeAspect="1" noChangeArrowheads="1"/>
          </p:cNvPicPr>
          <p:nvPr/>
        </p:nvPicPr>
        <p:blipFill>
          <a:blip r:embed="rId10" cstate="print">
            <a:lum contrast="6000"/>
          </a:blip>
          <a:srcRect/>
          <a:stretch>
            <a:fillRect/>
          </a:stretch>
        </p:blipFill>
        <p:spPr bwMode="auto">
          <a:xfrm>
            <a:off x="4060825" y="1981200"/>
            <a:ext cx="392113" cy="331788"/>
          </a:xfrm>
          <a:prstGeom prst="rect">
            <a:avLst/>
          </a:prstGeom>
          <a:noFill/>
          <a:ln w="9525">
            <a:solidFill>
              <a:schemeClr val="bg2"/>
            </a:solidFill>
            <a:miter lim="800000"/>
            <a:headEnd/>
            <a:tailEnd/>
          </a:ln>
        </p:spPr>
      </p:pic>
      <p:sp>
        <p:nvSpPr>
          <p:cNvPr id="415802" name="Rectangle 58"/>
          <p:cNvSpPr>
            <a:spLocks noChangeArrowheads="1"/>
          </p:cNvSpPr>
          <p:nvPr/>
        </p:nvSpPr>
        <p:spPr bwMode="auto">
          <a:xfrm>
            <a:off x="4402138" y="1808163"/>
            <a:ext cx="1000125" cy="466725"/>
          </a:xfrm>
          <a:prstGeom prst="rect">
            <a:avLst/>
          </a:prstGeom>
          <a:solidFill>
            <a:schemeClr val="bg1"/>
          </a:solidFill>
          <a:ln w="19050" algn="ctr">
            <a:solidFill>
              <a:schemeClr val="accent1"/>
            </a:solidFill>
            <a:miter lim="800000"/>
            <a:headEnd/>
            <a:tailEnd/>
          </a:ln>
          <a:effectLst/>
        </p:spPr>
        <p:txBody>
          <a:bodyPr wrap="none" lIns="90000" tIns="46800" rIns="90000" bIns="46800" anchor="ctr"/>
          <a:lstStyle/>
          <a:p>
            <a:pPr algn="ctr" eaLnBrk="1" hangingPunct="1">
              <a:lnSpc>
                <a:spcPct val="90000"/>
              </a:lnSpc>
            </a:pPr>
            <a:r>
              <a:rPr lang="en-US" sz="1400" b="1">
                <a:latin typeface="Arial" pitchFamily="34" charset="0"/>
              </a:rPr>
              <a:t>embedded</a:t>
            </a:r>
            <a:br>
              <a:rPr lang="en-US" sz="1400" b="1">
                <a:latin typeface="Arial" pitchFamily="34" charset="0"/>
              </a:rPr>
            </a:br>
            <a:r>
              <a:rPr lang="en-US" sz="1400" b="1">
                <a:latin typeface="Arial" pitchFamily="34" charset="0"/>
              </a:rPr>
              <a:t>analytics</a:t>
            </a:r>
          </a:p>
        </p:txBody>
      </p:sp>
      <p:sp>
        <p:nvSpPr>
          <p:cNvPr id="415803" name="Line 59"/>
          <p:cNvSpPr>
            <a:spLocks noChangeShapeType="1"/>
          </p:cNvSpPr>
          <p:nvPr/>
        </p:nvSpPr>
        <p:spPr bwMode="auto">
          <a:xfrm flipH="1" flipV="1">
            <a:off x="3678238" y="2305050"/>
            <a:ext cx="0" cy="673100"/>
          </a:xfrm>
          <a:prstGeom prst="line">
            <a:avLst/>
          </a:prstGeom>
          <a:noFill/>
          <a:ln w="57150">
            <a:solidFill>
              <a:srgbClr val="FF6600"/>
            </a:solidFill>
            <a:round/>
            <a:headEnd type="triangle" w="lg" len="med"/>
            <a:tailEnd type="triangle" w="lg" len="med"/>
          </a:ln>
          <a:effectLst/>
        </p:spPr>
        <p:txBody>
          <a:bodyPr lIns="90000" tIns="46800" rIns="90000" bIns="46800" anchor="ctr"/>
          <a:lstStyle/>
          <a:p>
            <a:endParaRPr lang="de-DE"/>
          </a:p>
        </p:txBody>
      </p:sp>
      <p:sp>
        <p:nvSpPr>
          <p:cNvPr id="415804" name="Line 60"/>
          <p:cNvSpPr>
            <a:spLocks noChangeShapeType="1"/>
          </p:cNvSpPr>
          <p:nvPr/>
        </p:nvSpPr>
        <p:spPr bwMode="auto">
          <a:xfrm flipH="1" flipV="1">
            <a:off x="4275138" y="2303463"/>
            <a:ext cx="0" cy="673100"/>
          </a:xfrm>
          <a:prstGeom prst="line">
            <a:avLst/>
          </a:prstGeom>
          <a:noFill/>
          <a:ln w="57150">
            <a:solidFill>
              <a:srgbClr val="FF6600"/>
            </a:solidFill>
            <a:round/>
            <a:headEnd type="none" w="lg" len="med"/>
            <a:tailEnd type="triangle" w="lg" len="med"/>
          </a:ln>
          <a:effectLst/>
        </p:spPr>
        <p:txBody>
          <a:bodyPr lIns="90000" tIns="46800" rIns="90000" bIns="46800" anchor="ctr"/>
          <a:lstStyle/>
          <a:p>
            <a:endParaRPr lang="de-DE"/>
          </a:p>
        </p:txBody>
      </p:sp>
      <p:sp>
        <p:nvSpPr>
          <p:cNvPr id="415805" name="Rectangle 61"/>
          <p:cNvSpPr>
            <a:spLocks noChangeArrowheads="1"/>
          </p:cNvSpPr>
          <p:nvPr/>
        </p:nvSpPr>
        <p:spPr bwMode="auto">
          <a:xfrm>
            <a:off x="3962400" y="2574925"/>
            <a:ext cx="609600" cy="290513"/>
          </a:xfrm>
          <a:prstGeom prst="rect">
            <a:avLst/>
          </a:prstGeom>
          <a:solidFill>
            <a:schemeClr val="bg1"/>
          </a:solidFill>
          <a:ln w="19050" algn="ctr">
            <a:solidFill>
              <a:schemeClr val="accent1"/>
            </a:solidFill>
            <a:miter lim="800000"/>
            <a:headEnd/>
            <a:tailEnd/>
          </a:ln>
          <a:effectLst/>
        </p:spPr>
        <p:txBody>
          <a:bodyPr wrap="none" lIns="90000" tIns="46800" rIns="90000" bIns="46800" anchor="ctr"/>
          <a:lstStyle/>
          <a:p>
            <a:pPr algn="ctr" eaLnBrk="1" hangingPunct="1"/>
            <a:r>
              <a:rPr lang="en-US" sz="1400" b="1">
                <a:latin typeface="Arial" pitchFamily="34" charset="0"/>
              </a:rPr>
              <a:t>alerts</a:t>
            </a:r>
          </a:p>
        </p:txBody>
      </p:sp>
      <p:sp>
        <p:nvSpPr>
          <p:cNvPr id="415809" name="Line 65"/>
          <p:cNvSpPr>
            <a:spLocks noChangeShapeType="1"/>
          </p:cNvSpPr>
          <p:nvPr/>
        </p:nvSpPr>
        <p:spPr bwMode="auto">
          <a:xfrm>
            <a:off x="8281988" y="1631950"/>
            <a:ext cx="609600" cy="0"/>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810" name="Line 66"/>
          <p:cNvSpPr>
            <a:spLocks noChangeShapeType="1"/>
          </p:cNvSpPr>
          <p:nvPr/>
        </p:nvSpPr>
        <p:spPr bwMode="auto">
          <a:xfrm>
            <a:off x="8281988" y="2089150"/>
            <a:ext cx="609600" cy="0"/>
          </a:xfrm>
          <a:prstGeom prst="line">
            <a:avLst/>
          </a:prstGeom>
          <a:noFill/>
          <a:ln w="19050">
            <a:solidFill>
              <a:schemeClr val="hlink"/>
            </a:solidFill>
            <a:round/>
            <a:headEnd/>
            <a:tailEnd/>
          </a:ln>
          <a:effectLst/>
        </p:spPr>
        <p:txBody>
          <a:bodyPr lIns="90000" tIns="46800" rIns="90000" bIns="46800" anchor="ctr"/>
          <a:lstStyle/>
          <a:p>
            <a:endParaRPr lang="de-DE"/>
          </a:p>
        </p:txBody>
      </p:sp>
      <p:grpSp>
        <p:nvGrpSpPr>
          <p:cNvPr id="3" name="Group 67"/>
          <p:cNvGrpSpPr>
            <a:grpSpLocks/>
          </p:cNvGrpSpPr>
          <p:nvPr/>
        </p:nvGrpSpPr>
        <p:grpSpPr bwMode="auto">
          <a:xfrm>
            <a:off x="8559800" y="1452563"/>
            <a:ext cx="371475" cy="879475"/>
            <a:chOff x="1386" y="672"/>
            <a:chExt cx="240" cy="576"/>
          </a:xfrm>
        </p:grpSpPr>
        <p:pic>
          <p:nvPicPr>
            <p:cNvPr id="415812" name="Picture 68" descr="man1"/>
            <p:cNvPicPr>
              <a:picLocks noChangeAspect="1" noChangeArrowheads="1"/>
            </p:cNvPicPr>
            <p:nvPr/>
          </p:nvPicPr>
          <p:blipFill>
            <a:blip r:embed="rId3" cstate="print">
              <a:lum contrast="12000"/>
            </a:blip>
            <a:srcRect/>
            <a:stretch>
              <a:fillRect/>
            </a:stretch>
          </p:blipFill>
          <p:spPr bwMode="auto">
            <a:xfrm>
              <a:off x="1386" y="672"/>
              <a:ext cx="240" cy="240"/>
            </a:xfrm>
            <a:prstGeom prst="rect">
              <a:avLst/>
            </a:prstGeom>
            <a:noFill/>
            <a:ln w="12700">
              <a:solidFill>
                <a:srgbClr val="B2B2B2"/>
              </a:solidFill>
              <a:miter lim="800000"/>
              <a:headEnd/>
              <a:tailEnd/>
            </a:ln>
            <a:effectLst/>
          </p:spPr>
        </p:pic>
        <p:pic>
          <p:nvPicPr>
            <p:cNvPr id="415813" name="Picture 69" descr="man2"/>
            <p:cNvPicPr>
              <a:picLocks noChangeAspect="1" noChangeArrowheads="1"/>
            </p:cNvPicPr>
            <p:nvPr/>
          </p:nvPicPr>
          <p:blipFill>
            <a:blip r:embed="rId4" cstate="print">
              <a:lum contrast="6000"/>
            </a:blip>
            <a:srcRect/>
            <a:stretch>
              <a:fillRect/>
            </a:stretch>
          </p:blipFill>
          <p:spPr bwMode="auto">
            <a:xfrm>
              <a:off x="1386" y="1008"/>
              <a:ext cx="240" cy="240"/>
            </a:xfrm>
            <a:prstGeom prst="rect">
              <a:avLst/>
            </a:prstGeom>
            <a:noFill/>
            <a:ln w="12700">
              <a:solidFill>
                <a:srgbClr val="B2B2B2"/>
              </a:solidFill>
              <a:miter lim="800000"/>
              <a:headEnd/>
              <a:tailEnd/>
            </a:ln>
            <a:effectLst/>
          </p:spPr>
        </p:pic>
      </p:grpSp>
      <p:pic>
        <p:nvPicPr>
          <p:cNvPr id="415814" name="Picture 70" descr="portal_24JUL02"/>
          <p:cNvPicPr>
            <a:picLocks noChangeAspect="1" noChangeArrowheads="1"/>
          </p:cNvPicPr>
          <p:nvPr/>
        </p:nvPicPr>
        <p:blipFill>
          <a:blip r:embed="rId5" cstate="print"/>
          <a:srcRect/>
          <a:stretch>
            <a:fillRect/>
          </a:stretch>
        </p:blipFill>
        <p:spPr bwMode="auto">
          <a:xfrm>
            <a:off x="7156450" y="1487488"/>
            <a:ext cx="1304925" cy="809625"/>
          </a:xfrm>
          <a:prstGeom prst="rect">
            <a:avLst/>
          </a:prstGeom>
          <a:noFill/>
        </p:spPr>
      </p:pic>
      <p:sp>
        <p:nvSpPr>
          <p:cNvPr id="415815" name="Rectangle 71"/>
          <p:cNvSpPr>
            <a:spLocks noChangeArrowheads="1"/>
          </p:cNvSpPr>
          <p:nvPr/>
        </p:nvSpPr>
        <p:spPr bwMode="auto">
          <a:xfrm>
            <a:off x="7497763" y="1797050"/>
            <a:ext cx="609600" cy="290513"/>
          </a:xfrm>
          <a:prstGeom prst="rect">
            <a:avLst/>
          </a:prstGeom>
          <a:solidFill>
            <a:schemeClr val="bg1"/>
          </a:solidFill>
          <a:ln w="19050" algn="ctr">
            <a:solidFill>
              <a:schemeClr val="accent1"/>
            </a:solidFill>
            <a:miter lim="800000"/>
            <a:headEnd/>
            <a:tailEnd/>
          </a:ln>
          <a:effectLst/>
        </p:spPr>
        <p:txBody>
          <a:bodyPr wrap="none" lIns="90000" tIns="46800" rIns="90000" bIns="46800" anchor="ctr"/>
          <a:lstStyle/>
          <a:p>
            <a:pPr algn="ctr" eaLnBrk="1" hangingPunct="1"/>
            <a:r>
              <a:rPr lang="en-US" sz="1400" b="1">
                <a:latin typeface="Arial" pitchFamily="34" charset="0"/>
              </a:rPr>
              <a:t>roles</a:t>
            </a:r>
          </a:p>
        </p:txBody>
      </p:sp>
      <p:sp>
        <p:nvSpPr>
          <p:cNvPr id="415816" name="Line 72"/>
          <p:cNvSpPr>
            <a:spLocks noChangeShapeType="1"/>
          </p:cNvSpPr>
          <p:nvPr/>
        </p:nvSpPr>
        <p:spPr bwMode="auto">
          <a:xfrm flipV="1">
            <a:off x="5586413" y="2251075"/>
            <a:ext cx="1665287" cy="704850"/>
          </a:xfrm>
          <a:prstGeom prst="line">
            <a:avLst/>
          </a:prstGeom>
          <a:noFill/>
          <a:ln w="57150">
            <a:solidFill>
              <a:srgbClr val="FF6600"/>
            </a:solidFill>
            <a:round/>
            <a:headEnd type="triangle" w="lg" len="med"/>
            <a:tailEnd type="triangle" w="lg" len="med"/>
          </a:ln>
          <a:effectLst/>
        </p:spPr>
        <p:txBody>
          <a:bodyPr lIns="90000" tIns="46800" rIns="90000" bIns="46800" anchor="ctr"/>
          <a:lstStyle/>
          <a:p>
            <a:endParaRPr lang="de-DE"/>
          </a:p>
        </p:txBody>
      </p:sp>
      <p:sp>
        <p:nvSpPr>
          <p:cNvPr id="415817" name="AutoShape 73"/>
          <p:cNvSpPr>
            <a:spLocks noChangeArrowheads="1"/>
          </p:cNvSpPr>
          <p:nvPr/>
        </p:nvSpPr>
        <p:spPr bwMode="auto">
          <a:xfrm flipH="1">
            <a:off x="4221163" y="3846513"/>
            <a:ext cx="152400" cy="152400"/>
          </a:xfrm>
          <a:prstGeom prst="rtTriangle">
            <a:avLst/>
          </a:prstGeom>
          <a:solidFill>
            <a:srgbClr val="C0C78B"/>
          </a:solidFill>
          <a:ln w="12700" algn="ctr">
            <a:noFill/>
            <a:miter lim="800000"/>
            <a:headEnd/>
            <a:tailEnd/>
          </a:ln>
          <a:effectLst/>
        </p:spPr>
        <p:txBody>
          <a:bodyPr wrap="none" anchor="ctr"/>
          <a:lstStyle/>
          <a:p>
            <a:endParaRPr lang="de-DE"/>
          </a:p>
        </p:txBody>
      </p:sp>
      <p:sp>
        <p:nvSpPr>
          <p:cNvPr id="415818" name="Text Box 74"/>
          <p:cNvSpPr txBox="1">
            <a:spLocks noChangeArrowheads="1"/>
          </p:cNvSpPr>
          <p:nvPr/>
        </p:nvSpPr>
        <p:spPr bwMode="auto">
          <a:xfrm>
            <a:off x="-22007" y="4565661"/>
            <a:ext cx="1365032" cy="648512"/>
          </a:xfrm>
          <a:prstGeom prst="rect">
            <a:avLst/>
          </a:prstGeom>
          <a:noFill/>
          <a:ln w="12700">
            <a:noFill/>
            <a:miter lim="800000"/>
            <a:headEnd/>
            <a:tailEnd/>
          </a:ln>
          <a:effectLst/>
        </p:spPr>
        <p:txBody>
          <a:bodyPr wrap="square" lIns="90000" tIns="46800" rIns="90000" bIns="46800">
            <a:spAutoFit/>
          </a:bodyPr>
          <a:lstStyle/>
          <a:p>
            <a:pPr eaLnBrk="1" hangingPunct="1"/>
            <a:r>
              <a:rPr lang="en-US" sz="1800" dirty="0">
                <a:solidFill>
                  <a:srgbClr val="FF6600"/>
                </a:solidFill>
                <a:latin typeface="Arial Black" pitchFamily="34" charset="0"/>
              </a:rPr>
              <a:t>Smart</a:t>
            </a:r>
            <a:br>
              <a:rPr lang="en-US" sz="1800" dirty="0">
                <a:solidFill>
                  <a:srgbClr val="FF6600"/>
                </a:solidFill>
                <a:latin typeface="Arial Black" pitchFamily="34" charset="0"/>
              </a:rPr>
            </a:br>
            <a:r>
              <a:rPr lang="en-US" sz="1800" dirty="0">
                <a:solidFill>
                  <a:srgbClr val="FF6600"/>
                </a:solidFill>
                <a:latin typeface="Arial Black" pitchFamily="34" charset="0"/>
              </a:rPr>
              <a:t>Items</a:t>
            </a:r>
          </a:p>
        </p:txBody>
      </p:sp>
      <p:pic>
        <p:nvPicPr>
          <p:cNvPr id="415819" name="Picture 75" descr="s_lr_11230"/>
          <p:cNvPicPr>
            <a:picLocks noChangeAspect="1" noChangeArrowheads="1"/>
          </p:cNvPicPr>
          <p:nvPr/>
        </p:nvPicPr>
        <p:blipFill>
          <a:blip r:embed="rId11" cstate="print"/>
          <a:srcRect/>
          <a:stretch>
            <a:fillRect/>
          </a:stretch>
        </p:blipFill>
        <p:spPr bwMode="auto">
          <a:xfrm>
            <a:off x="8124825" y="5243513"/>
            <a:ext cx="731838" cy="1006475"/>
          </a:xfrm>
          <a:prstGeom prst="rect">
            <a:avLst/>
          </a:prstGeom>
          <a:noFill/>
        </p:spPr>
      </p:pic>
      <p:pic>
        <p:nvPicPr>
          <p:cNvPr id="415820" name="Picture 76" descr="s_lr_11218"/>
          <p:cNvPicPr>
            <a:picLocks noChangeAspect="1" noChangeArrowheads="1"/>
          </p:cNvPicPr>
          <p:nvPr/>
        </p:nvPicPr>
        <p:blipFill>
          <a:blip r:embed="rId12" cstate="print"/>
          <a:srcRect/>
          <a:stretch>
            <a:fillRect/>
          </a:stretch>
        </p:blipFill>
        <p:spPr bwMode="auto">
          <a:xfrm>
            <a:off x="2154238" y="5257800"/>
            <a:ext cx="992187" cy="992188"/>
          </a:xfrm>
          <a:prstGeom prst="rect">
            <a:avLst/>
          </a:prstGeom>
          <a:noFill/>
        </p:spPr>
      </p:pic>
      <p:pic>
        <p:nvPicPr>
          <p:cNvPr id="415821" name="Picture 77" descr="s_lr_11219"/>
          <p:cNvPicPr>
            <a:picLocks noChangeAspect="1" noChangeArrowheads="1"/>
          </p:cNvPicPr>
          <p:nvPr/>
        </p:nvPicPr>
        <p:blipFill>
          <a:blip r:embed="rId13" cstate="print"/>
          <a:srcRect/>
          <a:stretch>
            <a:fillRect/>
          </a:stretch>
        </p:blipFill>
        <p:spPr bwMode="auto">
          <a:xfrm>
            <a:off x="6507163" y="5260975"/>
            <a:ext cx="1565275" cy="976313"/>
          </a:xfrm>
          <a:prstGeom prst="rect">
            <a:avLst/>
          </a:prstGeom>
          <a:noFill/>
        </p:spPr>
      </p:pic>
      <p:pic>
        <p:nvPicPr>
          <p:cNvPr id="415822" name="Picture 78" descr="s_lr_11222"/>
          <p:cNvPicPr>
            <a:picLocks noChangeAspect="1" noChangeArrowheads="1"/>
          </p:cNvPicPr>
          <p:nvPr/>
        </p:nvPicPr>
        <p:blipFill>
          <a:blip r:embed="rId14" cstate="print"/>
          <a:srcRect/>
          <a:stretch>
            <a:fillRect/>
          </a:stretch>
        </p:blipFill>
        <p:spPr bwMode="auto">
          <a:xfrm>
            <a:off x="3243263" y="5284788"/>
            <a:ext cx="1068387" cy="966787"/>
          </a:xfrm>
          <a:prstGeom prst="rect">
            <a:avLst/>
          </a:prstGeom>
          <a:noFill/>
        </p:spPr>
      </p:pic>
      <p:pic>
        <p:nvPicPr>
          <p:cNvPr id="415823" name="Picture 79" descr="s_lr_11653"/>
          <p:cNvPicPr>
            <a:picLocks noChangeAspect="1" noChangeArrowheads="1"/>
          </p:cNvPicPr>
          <p:nvPr/>
        </p:nvPicPr>
        <p:blipFill>
          <a:blip r:embed="rId15" cstate="print"/>
          <a:srcRect/>
          <a:stretch>
            <a:fillRect/>
          </a:stretch>
        </p:blipFill>
        <p:spPr bwMode="auto">
          <a:xfrm>
            <a:off x="4383088" y="5280025"/>
            <a:ext cx="1724025" cy="960438"/>
          </a:xfrm>
          <a:prstGeom prst="rect">
            <a:avLst/>
          </a:prstGeom>
          <a:noFill/>
        </p:spPr>
      </p:pic>
      <p:grpSp>
        <p:nvGrpSpPr>
          <p:cNvPr id="4" name="Group 80"/>
          <p:cNvGrpSpPr>
            <a:grpSpLocks/>
          </p:cNvGrpSpPr>
          <p:nvPr/>
        </p:nvGrpSpPr>
        <p:grpSpPr bwMode="auto">
          <a:xfrm>
            <a:off x="2051050" y="4164013"/>
            <a:ext cx="6870700" cy="1228725"/>
            <a:chOff x="1292" y="2623"/>
            <a:chExt cx="4328" cy="774"/>
          </a:xfrm>
        </p:grpSpPr>
        <p:sp>
          <p:nvSpPr>
            <p:cNvPr id="415825" name="Rectangle 81"/>
            <p:cNvSpPr>
              <a:spLocks noChangeArrowheads="1"/>
            </p:cNvSpPr>
            <p:nvPr/>
          </p:nvSpPr>
          <p:spPr bwMode="auto">
            <a:xfrm>
              <a:off x="1292" y="2733"/>
              <a:ext cx="2592" cy="50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lstStyle/>
            <a:p>
              <a:pPr algn="ctr" eaLnBrk="1" hangingPunct="1"/>
              <a:endParaRPr lang="de-DE" sz="1400" b="1">
                <a:latin typeface="Arial" pitchFamily="34" charset="0"/>
              </a:endParaRPr>
            </a:p>
          </p:txBody>
        </p:sp>
        <p:sp>
          <p:nvSpPr>
            <p:cNvPr id="415826" name="Rectangle 82"/>
            <p:cNvSpPr>
              <a:spLocks noChangeArrowheads="1"/>
            </p:cNvSpPr>
            <p:nvPr/>
          </p:nvSpPr>
          <p:spPr bwMode="auto">
            <a:xfrm>
              <a:off x="4100" y="2733"/>
              <a:ext cx="1520" cy="506"/>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a:lstStyle/>
            <a:p>
              <a:pPr algn="ctr" eaLnBrk="1" hangingPunct="1"/>
              <a:endParaRPr lang="de-DE" sz="1400" b="1">
                <a:latin typeface="Arial" pitchFamily="34" charset="0"/>
              </a:endParaRPr>
            </a:p>
          </p:txBody>
        </p:sp>
        <p:sp>
          <p:nvSpPr>
            <p:cNvPr id="415827" name="Line 83"/>
            <p:cNvSpPr>
              <a:spLocks noChangeShapeType="1"/>
            </p:cNvSpPr>
            <p:nvPr/>
          </p:nvSpPr>
          <p:spPr bwMode="auto">
            <a:xfrm>
              <a:off x="2812" y="2657"/>
              <a:ext cx="8" cy="717"/>
            </a:xfrm>
            <a:prstGeom prst="line">
              <a:avLst/>
            </a:prstGeom>
            <a:ln>
              <a:headEnd/>
              <a:tailEnd type="triangle" w="lg" len="med"/>
            </a:ln>
          </p:spPr>
          <p:style>
            <a:lnRef idx="1">
              <a:schemeClr val="accent2"/>
            </a:lnRef>
            <a:fillRef idx="2">
              <a:schemeClr val="accent2"/>
            </a:fillRef>
            <a:effectRef idx="1">
              <a:schemeClr val="accent2"/>
            </a:effectRef>
            <a:fontRef idx="minor">
              <a:schemeClr val="dk1"/>
            </a:fontRef>
          </p:style>
          <p:txBody>
            <a:bodyPr lIns="90000" tIns="46800" rIns="90000" bIns="46800" anchor="ctr"/>
            <a:lstStyle/>
            <a:p>
              <a:endParaRPr lang="de-DE"/>
            </a:p>
          </p:txBody>
        </p:sp>
        <p:sp>
          <p:nvSpPr>
            <p:cNvPr id="415828" name="Line 84"/>
            <p:cNvSpPr>
              <a:spLocks noChangeShapeType="1"/>
            </p:cNvSpPr>
            <p:nvPr/>
          </p:nvSpPr>
          <p:spPr bwMode="auto">
            <a:xfrm flipH="1" flipV="1">
              <a:off x="1897" y="2623"/>
              <a:ext cx="0" cy="774"/>
            </a:xfrm>
            <a:prstGeom prst="line">
              <a:avLst/>
            </a:prstGeom>
            <a:ln>
              <a:headEnd/>
              <a:tailEnd type="triangle" w="lg" len="med"/>
            </a:ln>
          </p:spPr>
          <p:style>
            <a:lnRef idx="1">
              <a:schemeClr val="accent2"/>
            </a:lnRef>
            <a:fillRef idx="2">
              <a:schemeClr val="accent2"/>
            </a:fillRef>
            <a:effectRef idx="1">
              <a:schemeClr val="accent2"/>
            </a:effectRef>
            <a:fontRef idx="minor">
              <a:schemeClr val="dk1"/>
            </a:fontRef>
          </p:style>
          <p:txBody>
            <a:bodyPr lIns="90000" tIns="46800" rIns="90000" bIns="46800" anchor="ctr"/>
            <a:lstStyle/>
            <a:p>
              <a:endParaRPr lang="de-DE"/>
            </a:p>
          </p:txBody>
        </p:sp>
        <p:sp>
          <p:nvSpPr>
            <p:cNvPr id="415829" name="Line 85"/>
            <p:cNvSpPr>
              <a:spLocks noChangeShapeType="1"/>
            </p:cNvSpPr>
            <p:nvPr/>
          </p:nvSpPr>
          <p:spPr bwMode="auto">
            <a:xfrm flipH="1" flipV="1">
              <a:off x="4858" y="2657"/>
              <a:ext cx="8" cy="693"/>
            </a:xfrm>
            <a:prstGeom prst="line">
              <a:avLst/>
            </a:prstGeom>
            <a:ln>
              <a:headEnd/>
              <a:tailEnd type="triangle" w="lg" len="med"/>
            </a:ln>
          </p:spPr>
          <p:style>
            <a:lnRef idx="1">
              <a:schemeClr val="accent2"/>
            </a:lnRef>
            <a:fillRef idx="2">
              <a:schemeClr val="accent2"/>
            </a:fillRef>
            <a:effectRef idx="1">
              <a:schemeClr val="accent2"/>
            </a:effectRef>
            <a:fontRef idx="minor">
              <a:schemeClr val="dk1"/>
            </a:fontRef>
          </p:style>
          <p:txBody>
            <a:bodyPr lIns="90000" tIns="46800" rIns="90000" bIns="46800" anchor="ctr"/>
            <a:lstStyle/>
            <a:p>
              <a:endParaRPr lang="de-DE"/>
            </a:p>
          </p:txBody>
        </p:sp>
        <p:sp>
          <p:nvSpPr>
            <p:cNvPr id="415830" name="Line 86"/>
            <p:cNvSpPr>
              <a:spLocks noChangeShapeType="1"/>
            </p:cNvSpPr>
            <p:nvPr/>
          </p:nvSpPr>
          <p:spPr bwMode="auto">
            <a:xfrm>
              <a:off x="3676" y="2633"/>
              <a:ext cx="8" cy="717"/>
            </a:xfrm>
            <a:prstGeom prst="line">
              <a:avLst/>
            </a:prstGeom>
            <a:ln>
              <a:headEnd type="triangle" w="lg" len="med"/>
              <a:tailEnd type="triangle" w="lg" len="med"/>
            </a:ln>
          </p:spPr>
          <p:style>
            <a:lnRef idx="1">
              <a:schemeClr val="accent2"/>
            </a:lnRef>
            <a:fillRef idx="2">
              <a:schemeClr val="accent2"/>
            </a:fillRef>
            <a:effectRef idx="1">
              <a:schemeClr val="accent2"/>
            </a:effectRef>
            <a:fontRef idx="minor">
              <a:schemeClr val="dk1"/>
            </a:fontRef>
          </p:style>
          <p:txBody>
            <a:bodyPr lIns="90000" tIns="46800" rIns="90000" bIns="46800" anchor="ctr"/>
            <a:lstStyle/>
            <a:p>
              <a:endParaRPr lang="de-DE"/>
            </a:p>
          </p:txBody>
        </p:sp>
        <p:sp>
          <p:nvSpPr>
            <p:cNvPr id="415831" name="Rectangle 87"/>
            <p:cNvSpPr>
              <a:spLocks noChangeArrowheads="1"/>
            </p:cNvSpPr>
            <p:nvPr/>
          </p:nvSpPr>
          <p:spPr bwMode="auto">
            <a:xfrm>
              <a:off x="1596" y="2767"/>
              <a:ext cx="3829" cy="161"/>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wrap="none" lIns="90000" tIns="46800" rIns="90000" bIns="46800" anchor="ctr"/>
            <a:lstStyle/>
            <a:p>
              <a:pPr algn="ctr" eaLnBrk="1" hangingPunct="1"/>
              <a:r>
                <a:rPr lang="en-US" sz="2000" b="1" dirty="0">
                  <a:solidFill>
                    <a:srgbClr val="C00000"/>
                  </a:solidFill>
                  <a:latin typeface="Arial" pitchFamily="34" charset="0"/>
                </a:rPr>
                <a:t>Middleware</a:t>
              </a:r>
            </a:p>
          </p:txBody>
        </p:sp>
      </p:grpSp>
      <p:sp>
        <p:nvSpPr>
          <p:cNvPr id="415834" name="Line 90"/>
          <p:cNvSpPr>
            <a:spLocks noChangeShapeType="1"/>
          </p:cNvSpPr>
          <p:nvPr/>
        </p:nvSpPr>
        <p:spPr bwMode="auto">
          <a:xfrm>
            <a:off x="1981200" y="4267200"/>
            <a:ext cx="7010400" cy="0"/>
          </a:xfrm>
          <a:prstGeom prst="line">
            <a:avLst/>
          </a:prstGeom>
          <a:noFill/>
          <a:ln w="57150">
            <a:solidFill>
              <a:schemeClr val="tx1"/>
            </a:solidFill>
            <a:round/>
            <a:headEnd/>
            <a:tailEnd/>
          </a:ln>
          <a:effectLst/>
        </p:spPr>
        <p:txBody>
          <a:bodyPr lIns="90000" tIns="46800" rIns="90000" bIns="46800">
            <a:spAutoFit/>
          </a:bodyPr>
          <a:lstStyle/>
          <a:p>
            <a:endParaRPr lang="de-DE"/>
          </a:p>
        </p:txBody>
      </p:sp>
      <p:sp>
        <p:nvSpPr>
          <p:cNvPr id="415835" name="Text Box 91"/>
          <p:cNvSpPr txBox="1">
            <a:spLocks noChangeArrowheads="1"/>
          </p:cNvSpPr>
          <p:nvPr/>
        </p:nvSpPr>
        <p:spPr bwMode="auto">
          <a:xfrm>
            <a:off x="-22007" y="3522257"/>
            <a:ext cx="1931162" cy="925511"/>
          </a:xfrm>
          <a:prstGeom prst="rect">
            <a:avLst/>
          </a:prstGeom>
          <a:noFill/>
          <a:ln w="12700">
            <a:noFill/>
            <a:miter lim="800000"/>
            <a:headEnd/>
            <a:tailEnd/>
          </a:ln>
          <a:effectLst/>
        </p:spPr>
        <p:txBody>
          <a:bodyPr wrap="square" lIns="90000" tIns="46800" rIns="90000" bIns="46800">
            <a:spAutoFit/>
          </a:bodyPr>
          <a:lstStyle/>
          <a:p>
            <a:pPr eaLnBrk="1" hangingPunct="1"/>
            <a:r>
              <a:rPr lang="en-US" sz="1800" dirty="0">
                <a:solidFill>
                  <a:srgbClr val="FF6600"/>
                </a:solidFill>
                <a:latin typeface="Arial Black" pitchFamily="34" charset="0"/>
              </a:rPr>
              <a:t>Internet</a:t>
            </a:r>
            <a:br>
              <a:rPr lang="en-US" sz="1800" dirty="0">
                <a:solidFill>
                  <a:srgbClr val="FF6600"/>
                </a:solidFill>
                <a:latin typeface="Arial Black" pitchFamily="34" charset="0"/>
              </a:rPr>
            </a:br>
            <a:r>
              <a:rPr lang="en-US" sz="1800" dirty="0">
                <a:solidFill>
                  <a:srgbClr val="FF6600"/>
                </a:solidFill>
                <a:latin typeface="Arial Black" pitchFamily="34" charset="0"/>
              </a:rPr>
              <a:t>of </a:t>
            </a:r>
            <a:br>
              <a:rPr lang="en-US" sz="1800" dirty="0">
                <a:solidFill>
                  <a:srgbClr val="FF6600"/>
                </a:solidFill>
                <a:latin typeface="Arial Black" pitchFamily="34" charset="0"/>
              </a:rPr>
            </a:br>
            <a:r>
              <a:rPr lang="en-US" sz="1800" dirty="0">
                <a:solidFill>
                  <a:srgbClr val="FF6600"/>
                </a:solidFill>
                <a:latin typeface="Arial Black" pitchFamily="34" charset="0"/>
              </a:rPr>
              <a:t>Things</a:t>
            </a:r>
            <a:endParaRPr lang="en-US" sz="1600" b="1" dirty="0">
              <a:solidFill>
                <a:srgbClr val="FF6600"/>
              </a:solidFill>
              <a:latin typeface="Arial" pitchFamily="34" charset="0"/>
            </a:endParaRPr>
          </a:p>
        </p:txBody>
      </p:sp>
      <p:pic>
        <p:nvPicPr>
          <p:cNvPr id="90" name="Picture 2"/>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8187721" y="2588872"/>
            <a:ext cx="668942" cy="336588"/>
          </a:xfrm>
          <a:prstGeom prst="rect">
            <a:avLst/>
          </a:prstGeom>
          <a:noFill/>
          <a:ln w="9525">
            <a:noFill/>
            <a:miter lim="800000"/>
            <a:headEnd/>
            <a:tailEnd/>
          </a:ln>
        </p:spPr>
      </p:pic>
      <p:sp>
        <p:nvSpPr>
          <p:cNvPr id="91" name="Text Box 91"/>
          <p:cNvSpPr txBox="1">
            <a:spLocks noChangeArrowheads="1"/>
          </p:cNvSpPr>
          <p:nvPr/>
        </p:nvSpPr>
        <p:spPr bwMode="auto">
          <a:xfrm>
            <a:off x="-57150" y="1583544"/>
            <a:ext cx="2601913" cy="710067"/>
          </a:xfrm>
          <a:prstGeom prst="rect">
            <a:avLst/>
          </a:prstGeom>
          <a:noFill/>
          <a:ln w="12700">
            <a:noFill/>
            <a:miter lim="800000"/>
            <a:headEnd/>
            <a:tailEnd/>
          </a:ln>
          <a:effectLst/>
        </p:spPr>
        <p:txBody>
          <a:bodyPr wrap="square" lIns="90000" tIns="46800" rIns="90000" bIns="46800">
            <a:spAutoFit/>
          </a:bodyPr>
          <a:lstStyle/>
          <a:p>
            <a:pPr eaLnBrk="1" hangingPunct="1"/>
            <a:r>
              <a:rPr lang="en-US" sz="2000" b="1" dirty="0">
                <a:solidFill>
                  <a:srgbClr val="FF6600"/>
                </a:solidFill>
                <a:latin typeface="Arial Black" panose="020B0A04020102020204" pitchFamily="34" charset="0"/>
              </a:rPr>
              <a:t>Meaningful</a:t>
            </a:r>
          </a:p>
          <a:p>
            <a:pPr eaLnBrk="1" hangingPunct="1"/>
            <a:r>
              <a:rPr lang="en-US" sz="2000" b="1" dirty="0">
                <a:solidFill>
                  <a:srgbClr val="FF6600"/>
                </a:solidFill>
                <a:latin typeface="Arial Black" panose="020B0A04020102020204" pitchFamily="34" charset="0"/>
              </a:rPr>
              <a:t>Presentation</a:t>
            </a:r>
            <a:endParaRPr lang="en-US" sz="1400" b="1" dirty="0">
              <a:solidFill>
                <a:srgbClr val="FF6600"/>
              </a:solidFill>
              <a:latin typeface="Arial Black" panose="020B0A04020102020204" pitchFamily="34" charset="0"/>
            </a:endParaRPr>
          </a:p>
        </p:txBody>
      </p:sp>
      <p:sp>
        <p:nvSpPr>
          <p:cNvPr id="5" name="Rechteck 4"/>
          <p:cNvSpPr/>
          <p:nvPr/>
        </p:nvSpPr>
        <p:spPr>
          <a:xfrm>
            <a:off x="4495800" y="1331913"/>
            <a:ext cx="990600" cy="120650"/>
          </a:xfrm>
          <a:prstGeom prst="rect">
            <a:avLst/>
          </a:prstGeom>
          <a:solidFill>
            <a:srgbClr val="CED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8" name="Gruppieren 7"/>
          <p:cNvGrpSpPr/>
          <p:nvPr/>
        </p:nvGrpSpPr>
        <p:grpSpPr>
          <a:xfrm>
            <a:off x="4537591" y="4807468"/>
            <a:ext cx="1687329" cy="1258370"/>
            <a:chOff x="4537591" y="4807468"/>
            <a:chExt cx="1687329" cy="1258370"/>
          </a:xfrm>
        </p:grpSpPr>
        <p:pic>
          <p:nvPicPr>
            <p:cNvPr id="92" name="Grafik 9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4623093" y="4807468"/>
              <a:ext cx="1369608" cy="1258370"/>
            </a:xfrm>
            <a:prstGeom prst="rect">
              <a:avLst/>
            </a:prstGeom>
          </p:spPr>
        </p:pic>
        <p:grpSp>
          <p:nvGrpSpPr>
            <p:cNvPr id="94" name="Group 21"/>
            <p:cNvGrpSpPr>
              <a:grpSpLocks/>
            </p:cNvGrpSpPr>
            <p:nvPr/>
          </p:nvGrpSpPr>
          <p:grpSpPr bwMode="auto">
            <a:xfrm>
              <a:off x="4637654" y="5002355"/>
              <a:ext cx="1554890" cy="451260"/>
              <a:chOff x="4079" y="2765"/>
              <a:chExt cx="1221" cy="355"/>
            </a:xfrm>
          </p:grpSpPr>
          <p:cxnSp>
            <p:nvCxnSpPr>
              <p:cNvPr id="95" name="AutoShape 22"/>
              <p:cNvCxnSpPr>
                <a:cxnSpLocks noChangeShapeType="1"/>
              </p:cNvCxnSpPr>
              <p:nvPr/>
            </p:nvCxnSpPr>
            <p:spPr bwMode="auto">
              <a:xfrm flipV="1">
                <a:off x="4695" y="2943"/>
                <a:ext cx="301" cy="177"/>
              </a:xfrm>
              <a:prstGeom prst="straightConnector1">
                <a:avLst/>
              </a:prstGeom>
              <a:noFill/>
              <a:ln w="12600">
                <a:solidFill>
                  <a:srgbClr val="FF3300"/>
                </a:solidFill>
                <a:miter lim="800000"/>
                <a:headEnd type="triangle" w="med" len="med"/>
                <a:tailEnd type="triangle" w="med" len="med"/>
              </a:ln>
            </p:spPr>
          </p:cxnSp>
          <p:grpSp>
            <p:nvGrpSpPr>
              <p:cNvPr id="96" name="Group 23"/>
              <p:cNvGrpSpPr>
                <a:grpSpLocks/>
              </p:cNvGrpSpPr>
              <p:nvPr/>
            </p:nvGrpSpPr>
            <p:grpSpPr bwMode="auto">
              <a:xfrm>
                <a:off x="4079" y="2765"/>
                <a:ext cx="1221" cy="355"/>
                <a:chOff x="4079" y="2765"/>
                <a:chExt cx="1221" cy="355"/>
              </a:xfrm>
            </p:grpSpPr>
            <p:cxnSp>
              <p:nvCxnSpPr>
                <p:cNvPr id="97" name="AutoShape 24"/>
                <p:cNvCxnSpPr>
                  <a:cxnSpLocks noChangeShapeType="1"/>
                </p:cNvCxnSpPr>
                <p:nvPr/>
              </p:nvCxnSpPr>
              <p:spPr bwMode="auto">
                <a:xfrm flipV="1">
                  <a:off x="4079" y="2832"/>
                  <a:ext cx="351" cy="154"/>
                </a:xfrm>
                <a:prstGeom prst="straightConnector1">
                  <a:avLst/>
                </a:prstGeom>
                <a:noFill/>
                <a:ln w="12600">
                  <a:solidFill>
                    <a:srgbClr val="FF3300"/>
                  </a:solidFill>
                  <a:miter lim="800000"/>
                  <a:headEnd type="triangle" w="med" len="med"/>
                  <a:tailEnd type="triangle" w="med" len="med"/>
                </a:ln>
              </p:spPr>
            </p:cxnSp>
            <p:cxnSp>
              <p:nvCxnSpPr>
                <p:cNvPr id="98" name="AutoShape 25"/>
                <p:cNvCxnSpPr>
                  <a:cxnSpLocks noChangeShapeType="1"/>
                </p:cNvCxnSpPr>
                <p:nvPr/>
              </p:nvCxnSpPr>
              <p:spPr bwMode="auto">
                <a:xfrm>
                  <a:off x="4079" y="2986"/>
                  <a:ext cx="560" cy="134"/>
                </a:xfrm>
                <a:prstGeom prst="straightConnector1">
                  <a:avLst/>
                </a:prstGeom>
                <a:noFill/>
                <a:ln w="12600">
                  <a:solidFill>
                    <a:srgbClr val="FF3300"/>
                  </a:solidFill>
                  <a:miter lim="800000"/>
                  <a:headEnd type="triangle" w="med" len="med"/>
                  <a:tailEnd type="triangle" w="med" len="med"/>
                </a:ln>
              </p:spPr>
            </p:cxnSp>
            <p:cxnSp>
              <p:nvCxnSpPr>
                <p:cNvPr id="99" name="AutoShape 26"/>
                <p:cNvCxnSpPr>
                  <a:cxnSpLocks noChangeShapeType="1"/>
                </p:cNvCxnSpPr>
                <p:nvPr/>
              </p:nvCxnSpPr>
              <p:spPr bwMode="auto">
                <a:xfrm>
                  <a:off x="4464" y="2832"/>
                  <a:ext cx="570" cy="110"/>
                </a:xfrm>
                <a:prstGeom prst="straightConnector1">
                  <a:avLst/>
                </a:prstGeom>
                <a:noFill/>
                <a:ln w="12600">
                  <a:solidFill>
                    <a:srgbClr val="FF3300"/>
                  </a:solidFill>
                  <a:miter lim="800000"/>
                  <a:headEnd type="triangle" w="med" len="med"/>
                  <a:tailEnd type="triangle" w="med" len="med"/>
                </a:ln>
              </p:spPr>
            </p:cxnSp>
            <p:cxnSp>
              <p:nvCxnSpPr>
                <p:cNvPr id="100" name="AutoShape 27"/>
                <p:cNvCxnSpPr>
                  <a:cxnSpLocks noChangeShapeType="1"/>
                </p:cNvCxnSpPr>
                <p:nvPr/>
              </p:nvCxnSpPr>
              <p:spPr bwMode="auto">
                <a:xfrm flipV="1">
                  <a:off x="5035" y="2765"/>
                  <a:ext cx="266" cy="178"/>
                </a:xfrm>
                <a:prstGeom prst="straightConnector1">
                  <a:avLst/>
                </a:prstGeom>
                <a:noFill/>
                <a:ln w="12600">
                  <a:solidFill>
                    <a:srgbClr val="FF3300"/>
                  </a:solidFill>
                  <a:miter lim="800000"/>
                  <a:headEnd type="triangle" w="med" len="med"/>
                  <a:tailEnd type="triangle" w="med" len="med"/>
                </a:ln>
              </p:spPr>
            </p:cxnSp>
            <p:cxnSp>
              <p:nvCxnSpPr>
                <p:cNvPr id="101" name="AutoShape 28"/>
                <p:cNvCxnSpPr>
                  <a:cxnSpLocks noChangeShapeType="1"/>
                </p:cNvCxnSpPr>
                <p:nvPr/>
              </p:nvCxnSpPr>
              <p:spPr bwMode="auto">
                <a:xfrm flipH="1" flipV="1">
                  <a:off x="4482" y="2868"/>
                  <a:ext cx="184" cy="195"/>
                </a:xfrm>
                <a:prstGeom prst="straightConnector1">
                  <a:avLst/>
                </a:prstGeom>
                <a:noFill/>
                <a:ln w="12600">
                  <a:solidFill>
                    <a:srgbClr val="FF3300"/>
                  </a:solidFill>
                  <a:miter lim="800000"/>
                  <a:headEnd type="triangle" w="med" len="med"/>
                  <a:tailEnd type="triangle" w="med" len="med"/>
                </a:ln>
              </p:spPr>
            </p:cxnSp>
            <p:cxnSp>
              <p:nvCxnSpPr>
                <p:cNvPr id="102" name="AutoShape 29"/>
                <p:cNvCxnSpPr>
                  <a:cxnSpLocks noChangeShapeType="1"/>
                </p:cNvCxnSpPr>
                <p:nvPr/>
              </p:nvCxnSpPr>
              <p:spPr bwMode="auto">
                <a:xfrm flipV="1">
                  <a:off x="4079" y="2943"/>
                  <a:ext cx="916" cy="43"/>
                </a:xfrm>
                <a:prstGeom prst="straightConnector1">
                  <a:avLst/>
                </a:prstGeom>
                <a:noFill/>
                <a:ln w="12600">
                  <a:solidFill>
                    <a:srgbClr val="FF3300"/>
                  </a:solidFill>
                  <a:prstDash val="dashDot"/>
                  <a:miter lim="800000"/>
                  <a:headEnd type="triangle" w="med" len="med"/>
                  <a:tailEnd type="triangle" w="med" len="med"/>
                </a:ln>
              </p:spPr>
            </p:cxnSp>
          </p:grpSp>
        </p:grpSp>
        <p:grpSp>
          <p:nvGrpSpPr>
            <p:cNvPr id="103" name="Group 15"/>
            <p:cNvGrpSpPr>
              <a:grpSpLocks/>
            </p:cNvGrpSpPr>
            <p:nvPr/>
          </p:nvGrpSpPr>
          <p:grpSpPr bwMode="auto">
            <a:xfrm>
              <a:off x="4537591" y="4844791"/>
              <a:ext cx="1687329" cy="568206"/>
              <a:chOff x="3992" y="2730"/>
              <a:chExt cx="1325" cy="447"/>
            </a:xfrm>
          </p:grpSpPr>
          <p:sp>
            <p:nvSpPr>
              <p:cNvPr id="104" name="AutoShape 16"/>
              <p:cNvSpPr>
                <a:spLocks noChangeArrowheads="1"/>
              </p:cNvSpPr>
              <p:nvPr/>
            </p:nvSpPr>
            <p:spPr bwMode="auto">
              <a:xfrm>
                <a:off x="3992" y="2928"/>
                <a:ext cx="116" cy="118"/>
              </a:xfrm>
              <a:prstGeom prst="triangle">
                <a:avLst>
                  <a:gd name="adj" fmla="val 50000"/>
                </a:avLst>
              </a:prstGeom>
              <a:solidFill>
                <a:srgbClr val="FFFF00"/>
              </a:solidFill>
              <a:ln w="12600">
                <a:solidFill>
                  <a:srgbClr val="FF3300"/>
                </a:solidFill>
                <a:miter lim="800000"/>
                <a:headEnd/>
                <a:tailEnd/>
              </a:ln>
            </p:spPr>
            <p:txBody>
              <a:bodyPr wrap="none" anchor="ctr"/>
              <a:lstStyle/>
              <a:p>
                <a:endParaRPr lang="en-US">
                  <a:latin typeface="Calibri" pitchFamily="34" charset="0"/>
                  <a:cs typeface="Calibri" pitchFamily="34" charset="0"/>
                </a:endParaRPr>
              </a:p>
            </p:txBody>
          </p:sp>
          <p:sp>
            <p:nvSpPr>
              <p:cNvPr id="105" name="AutoShape 17"/>
              <p:cNvSpPr>
                <a:spLocks noChangeArrowheads="1"/>
              </p:cNvSpPr>
              <p:nvPr/>
            </p:nvSpPr>
            <p:spPr bwMode="auto">
              <a:xfrm>
                <a:off x="4412" y="2797"/>
                <a:ext cx="69" cy="71"/>
              </a:xfrm>
              <a:prstGeom prst="triangle">
                <a:avLst>
                  <a:gd name="adj" fmla="val 50000"/>
                </a:avLst>
              </a:prstGeom>
              <a:solidFill>
                <a:srgbClr val="FFFF00"/>
              </a:solidFill>
              <a:ln w="12600">
                <a:solidFill>
                  <a:srgbClr val="FF3300"/>
                </a:solidFill>
                <a:miter lim="800000"/>
                <a:headEnd/>
                <a:tailEnd/>
              </a:ln>
            </p:spPr>
            <p:txBody>
              <a:bodyPr wrap="none" anchor="ctr"/>
              <a:lstStyle/>
              <a:p>
                <a:endParaRPr lang="en-US">
                  <a:latin typeface="Calibri" pitchFamily="34" charset="0"/>
                  <a:cs typeface="Calibri" pitchFamily="34" charset="0"/>
                </a:endParaRPr>
              </a:p>
            </p:txBody>
          </p:sp>
          <p:sp>
            <p:nvSpPr>
              <p:cNvPr id="106" name="AutoShape 18"/>
              <p:cNvSpPr>
                <a:spLocks noChangeArrowheads="1"/>
              </p:cNvSpPr>
              <p:nvPr/>
            </p:nvSpPr>
            <p:spPr bwMode="auto">
              <a:xfrm>
                <a:off x="4610" y="3063"/>
                <a:ext cx="112" cy="115"/>
              </a:xfrm>
              <a:prstGeom prst="triangle">
                <a:avLst>
                  <a:gd name="adj" fmla="val 50000"/>
                </a:avLst>
              </a:prstGeom>
              <a:solidFill>
                <a:srgbClr val="FFFF00"/>
              </a:solidFill>
              <a:ln w="12600">
                <a:solidFill>
                  <a:srgbClr val="FF3300"/>
                </a:solidFill>
                <a:miter lim="800000"/>
                <a:headEnd/>
                <a:tailEnd/>
              </a:ln>
            </p:spPr>
            <p:txBody>
              <a:bodyPr wrap="none" anchor="ctr"/>
              <a:lstStyle/>
              <a:p>
                <a:endParaRPr lang="en-US">
                  <a:latin typeface="Calibri" pitchFamily="34" charset="0"/>
                  <a:cs typeface="Calibri" pitchFamily="34" charset="0"/>
                </a:endParaRPr>
              </a:p>
            </p:txBody>
          </p:sp>
          <p:sp>
            <p:nvSpPr>
              <p:cNvPr id="107" name="AutoShape 19"/>
              <p:cNvSpPr>
                <a:spLocks noChangeArrowheads="1"/>
              </p:cNvSpPr>
              <p:nvPr/>
            </p:nvSpPr>
            <p:spPr bwMode="auto">
              <a:xfrm>
                <a:off x="4975" y="2897"/>
                <a:ext cx="79" cy="91"/>
              </a:xfrm>
              <a:prstGeom prst="triangle">
                <a:avLst>
                  <a:gd name="adj" fmla="val 50000"/>
                </a:avLst>
              </a:prstGeom>
              <a:solidFill>
                <a:srgbClr val="FFFF00"/>
              </a:solidFill>
              <a:ln w="12600">
                <a:solidFill>
                  <a:srgbClr val="FF3300"/>
                </a:solidFill>
                <a:miter lim="800000"/>
                <a:headEnd/>
                <a:tailEnd/>
              </a:ln>
            </p:spPr>
            <p:txBody>
              <a:bodyPr wrap="none" anchor="ctr"/>
              <a:lstStyle/>
              <a:p>
                <a:endParaRPr lang="en-US">
                  <a:latin typeface="Calibri" pitchFamily="34" charset="0"/>
                  <a:cs typeface="Calibri" pitchFamily="34" charset="0"/>
                </a:endParaRPr>
              </a:p>
            </p:txBody>
          </p:sp>
          <p:sp>
            <p:nvSpPr>
              <p:cNvPr id="108" name="AutoShape 20"/>
              <p:cNvSpPr>
                <a:spLocks noChangeArrowheads="1"/>
              </p:cNvSpPr>
              <p:nvPr/>
            </p:nvSpPr>
            <p:spPr bwMode="auto">
              <a:xfrm>
                <a:off x="5248" y="2730"/>
                <a:ext cx="69" cy="71"/>
              </a:xfrm>
              <a:prstGeom prst="triangle">
                <a:avLst>
                  <a:gd name="adj" fmla="val 50000"/>
                </a:avLst>
              </a:prstGeom>
              <a:solidFill>
                <a:srgbClr val="FFFF00"/>
              </a:solidFill>
              <a:ln w="12600">
                <a:solidFill>
                  <a:srgbClr val="FF3300"/>
                </a:solidFill>
                <a:miter lim="800000"/>
                <a:headEnd/>
                <a:tailEnd/>
              </a:ln>
            </p:spPr>
            <p:txBody>
              <a:bodyPr wrap="none" anchor="ctr"/>
              <a:lstStyle/>
              <a:p>
                <a:endParaRPr lang="en-US">
                  <a:latin typeface="Calibri" pitchFamily="34" charset="0"/>
                  <a:cs typeface="Calibri" pitchFamily="34" charset="0"/>
                </a:endParaRPr>
              </a:p>
            </p:txBody>
          </p:sp>
        </p:grpSp>
      </p:grpSp>
      <p:pic>
        <p:nvPicPr>
          <p:cNvPr id="2050" name="Picture 2" descr="http://www.siongboon.com/projects/2012-03-03_rfid/image/epc_cl3.jpg"/>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rot="19307977">
            <a:off x="2269382" y="6059888"/>
            <a:ext cx="952500" cy="285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siongboon.com/projects/2012-03-03_rfid/image/barcode2d.gif"/>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1719939" y="4870306"/>
            <a:ext cx="7715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siongboon.com/projects/2012-03-03_rfid/image/inlay.jpg"/>
          <p:cNvPicPr>
            <a:picLocks noChangeAspect="1" noChangeArrowheads="1"/>
          </p:cNvPicPr>
          <p:nvPr/>
        </p:nvPicPr>
        <p:blipFill>
          <a:blip r:embed="rId20" cstate="screen">
            <a:extLst>
              <a:ext uri="{28A0092B-C50C-407E-A947-70E740481C1C}">
                <a14:useLocalDpi xmlns:a14="http://schemas.microsoft.com/office/drawing/2010/main"/>
              </a:ext>
            </a:extLst>
          </a:blip>
          <a:srcRect/>
          <a:stretch>
            <a:fillRect/>
          </a:stretch>
        </p:blipFill>
        <p:spPr bwMode="auto">
          <a:xfrm>
            <a:off x="3037849" y="4990267"/>
            <a:ext cx="571500" cy="5619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ngle Sensor"/>
          <p:cNvPicPr>
            <a:picLocks noChangeAspect="1" noChangeArrowheads="1"/>
          </p:cNvPicPr>
          <p:nvPr/>
        </p:nvPicPr>
        <p:blipFill>
          <a:blip r:embed="rId21" cstate="screen">
            <a:extLst>
              <a:ext uri="{28A0092B-C50C-407E-A947-70E740481C1C}">
                <a14:useLocalDpi xmlns:a14="http://schemas.microsoft.com/office/drawing/2010/main"/>
              </a:ext>
            </a:extLst>
          </a:blip>
          <a:srcRect/>
          <a:stretch>
            <a:fillRect/>
          </a:stretch>
        </p:blipFill>
        <p:spPr bwMode="auto">
          <a:xfrm>
            <a:off x="6154024" y="5501632"/>
            <a:ext cx="8572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newsoffice.mit.edu/sites/mit.edu.newsoffice/files/styles/news_article_image_top_slideshow/public/images/2011/20111004165319-1_0.jpg?itok=asWgUMam"/>
          <p:cNvPicPr>
            <a:picLocks noChangeAspect="1" noChangeArrowheads="1"/>
          </p:cNvPicPr>
          <p:nvPr/>
        </p:nvPicPr>
        <p:blipFill>
          <a:blip r:embed="rId22" cstate="screen">
            <a:extLst>
              <a:ext uri="{28A0092B-C50C-407E-A947-70E740481C1C}">
                <a14:useLocalDpi xmlns:a14="http://schemas.microsoft.com/office/drawing/2010/main"/>
              </a:ext>
            </a:extLst>
          </a:blip>
          <a:srcRect/>
          <a:stretch>
            <a:fillRect/>
          </a:stretch>
        </p:blipFill>
        <p:spPr bwMode="auto">
          <a:xfrm>
            <a:off x="8188325" y="4671154"/>
            <a:ext cx="783139" cy="685046"/>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uppieren 118"/>
          <p:cNvGrpSpPr/>
          <p:nvPr/>
        </p:nvGrpSpPr>
        <p:grpSpPr>
          <a:xfrm>
            <a:off x="185830" y="2273650"/>
            <a:ext cx="4018823" cy="3671260"/>
            <a:chOff x="326010" y="3256419"/>
            <a:chExt cx="8120394" cy="3221008"/>
          </a:xfrm>
        </p:grpSpPr>
        <p:cxnSp>
          <p:nvCxnSpPr>
            <p:cNvPr id="120" name="Gerade Verbindung mit Pfeil 119"/>
            <p:cNvCxnSpPr/>
            <p:nvPr/>
          </p:nvCxnSpPr>
          <p:spPr>
            <a:xfrm>
              <a:off x="2465788" y="5004792"/>
              <a:ext cx="5980616" cy="0"/>
            </a:xfrm>
            <a:prstGeom prst="straightConnector1">
              <a:avLst/>
            </a:prstGeom>
            <a:ln w="571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1" name="Gerade Verbindung mit Pfeil 120"/>
            <p:cNvCxnSpPr/>
            <p:nvPr/>
          </p:nvCxnSpPr>
          <p:spPr>
            <a:xfrm flipV="1">
              <a:off x="2465788" y="3780656"/>
              <a:ext cx="0" cy="1224136"/>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2" name="Gerade Verbindung mit Pfeil 121"/>
            <p:cNvCxnSpPr/>
            <p:nvPr/>
          </p:nvCxnSpPr>
          <p:spPr>
            <a:xfrm flipH="1">
              <a:off x="2465788" y="5004792"/>
              <a:ext cx="660" cy="1224136"/>
            </a:xfrm>
            <a:prstGeom prst="straightConnector1">
              <a:avLst/>
            </a:prstGeom>
            <a:ln w="57150">
              <a:solidFill>
                <a:schemeClr val="bg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23" name="Textfeld 122"/>
            <p:cNvSpPr txBox="1"/>
            <p:nvPr/>
          </p:nvSpPr>
          <p:spPr>
            <a:xfrm>
              <a:off x="326010" y="3256419"/>
              <a:ext cx="3334240" cy="324036"/>
            </a:xfrm>
            <a:prstGeom prst="rect">
              <a:avLst/>
            </a:prstGeom>
            <a:noFill/>
          </p:spPr>
          <p:txBody>
            <a:bodyPr wrap="none" rtlCol="0">
              <a:spAutoFit/>
            </a:bodyPr>
            <a:lstStyle/>
            <a:p>
              <a:r>
                <a:rPr lang="de-DE" sz="1800" dirty="0">
                  <a:latin typeface="Arial Black" pitchFamily="34" charset="0"/>
                </a:rPr>
                <a:t>Information</a:t>
              </a:r>
            </a:p>
          </p:txBody>
        </p:sp>
        <p:sp>
          <p:nvSpPr>
            <p:cNvPr id="124" name="Textfeld 123"/>
            <p:cNvSpPr txBox="1"/>
            <p:nvPr/>
          </p:nvSpPr>
          <p:spPr>
            <a:xfrm>
              <a:off x="392447" y="6153391"/>
              <a:ext cx="2149409" cy="324036"/>
            </a:xfrm>
            <a:prstGeom prst="rect">
              <a:avLst/>
            </a:prstGeom>
            <a:noFill/>
          </p:spPr>
          <p:txBody>
            <a:bodyPr wrap="none" rtlCol="0">
              <a:spAutoFit/>
            </a:bodyPr>
            <a:lstStyle/>
            <a:p>
              <a:r>
                <a:rPr lang="de-DE" sz="1800" dirty="0">
                  <a:latin typeface="Arial Black" panose="020B0A04020102020204" pitchFamily="34" charset="0"/>
                  <a:cs typeface="Calibri" panose="020F0502020204030204" pitchFamily="34" charset="0"/>
                </a:rPr>
                <a:t>Reality</a:t>
              </a:r>
            </a:p>
          </p:txBody>
        </p:sp>
      </p:grpSp>
    </p:spTree>
    <p:extLst>
      <p:ext uri="{BB962C8B-B14F-4D97-AF65-F5344CB8AC3E}">
        <p14:creationId xmlns:p14="http://schemas.microsoft.com/office/powerpoint/2010/main" val="930762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580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58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58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58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57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58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5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58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90" grpId="0" animBg="1"/>
      <p:bldP spid="415803" grpId="0" animBg="1"/>
      <p:bldP spid="415804" grpId="0" animBg="1"/>
      <p:bldP spid="415805" grpId="0" animBg="1"/>
      <p:bldP spid="415816" grpId="0" animBg="1"/>
      <p:bldP spid="415818" grpId="0"/>
      <p:bldP spid="415835" grpId="0"/>
      <p:bldP spid="9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Smart Data: </a:t>
            </a:r>
            <a:r>
              <a:rPr lang="de-DE" dirty="0" err="1"/>
              <a:t>From</a:t>
            </a:r>
            <a:r>
              <a:rPr lang="de-DE" dirty="0"/>
              <a:t> Data </a:t>
            </a:r>
            <a:r>
              <a:rPr lang="de-DE" dirty="0" err="1"/>
              <a:t>to</a:t>
            </a:r>
            <a:r>
              <a:rPr lang="de-DE" dirty="0"/>
              <a:t> </a:t>
            </a:r>
            <a:r>
              <a:rPr lang="de-DE" dirty="0" err="1"/>
              <a:t>Wisdom</a:t>
            </a:r>
            <a:endParaRPr lang="de-DE" dirty="0"/>
          </a:p>
        </p:txBody>
      </p:sp>
      <p:pic>
        <p:nvPicPr>
          <p:cNvPr id="1030" name="Picture 6" descr="http://www.nathan.com/thoughts/unified/dwcontext.gi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6641" y="2656990"/>
            <a:ext cx="4381500" cy="3143250"/>
          </a:xfrm>
          <a:prstGeom prst="rect">
            <a:avLst/>
          </a:prstGeom>
          <a:noFill/>
          <a:extLst>
            <a:ext uri="{909E8E84-426E-40DD-AFC4-6F175D3DCCD1}">
              <a14:hiddenFill xmlns:a14="http://schemas.microsoft.com/office/drawing/2010/main">
                <a:solidFill>
                  <a:srgbClr val="FFFFFF"/>
                </a:solidFill>
              </a14:hiddenFill>
            </a:ext>
          </a:extLst>
        </p:spPr>
      </p:pic>
      <p:sp>
        <p:nvSpPr>
          <p:cNvPr id="6" name="Rechteck 5"/>
          <p:cNvSpPr/>
          <p:nvPr/>
        </p:nvSpPr>
        <p:spPr>
          <a:xfrm>
            <a:off x="483703" y="1087330"/>
            <a:ext cx="7242313" cy="1569660"/>
          </a:xfrm>
          <a:prstGeom prst="rect">
            <a:avLst/>
          </a:prstGeom>
        </p:spPr>
        <p:txBody>
          <a:bodyPr wrap="square">
            <a:spAutoFit/>
          </a:bodyPr>
          <a:lstStyle/>
          <a:p>
            <a:r>
              <a:rPr lang="en-US" dirty="0"/>
              <a:t>Information makes data meaningful for audiences because it requires the creation of relationships and patterns between data. </a:t>
            </a:r>
          </a:p>
          <a:p>
            <a:endParaRPr lang="en-US" dirty="0"/>
          </a:p>
        </p:txBody>
      </p:sp>
      <p:sp>
        <p:nvSpPr>
          <p:cNvPr id="7" name="Rechteck 6"/>
          <p:cNvSpPr/>
          <p:nvPr/>
        </p:nvSpPr>
        <p:spPr>
          <a:xfrm>
            <a:off x="119189" y="5953567"/>
            <a:ext cx="2759538" cy="276999"/>
          </a:xfrm>
          <a:prstGeom prst="rect">
            <a:avLst/>
          </a:prstGeom>
        </p:spPr>
        <p:txBody>
          <a:bodyPr wrap="none">
            <a:spAutoFit/>
          </a:bodyPr>
          <a:lstStyle/>
          <a:p>
            <a:r>
              <a:rPr lang="de-DE" sz="1200" dirty="0"/>
              <a:t>Source: Nathan </a:t>
            </a:r>
            <a:r>
              <a:rPr lang="de-DE" sz="1200" dirty="0" err="1"/>
              <a:t>Shedroff</a:t>
            </a:r>
            <a:r>
              <a:rPr lang="de-DE" sz="1200" dirty="0"/>
              <a:t>, </a:t>
            </a:r>
            <a:r>
              <a:rPr lang="de-DE" sz="1200" dirty="0" err="1"/>
              <a:t>nathan.com</a:t>
            </a:r>
            <a:endParaRPr lang="de-DE" sz="1200" dirty="0"/>
          </a:p>
        </p:txBody>
      </p:sp>
      <p:sp>
        <p:nvSpPr>
          <p:cNvPr id="8" name="Rechteck 7"/>
          <p:cNvSpPr/>
          <p:nvPr/>
        </p:nvSpPr>
        <p:spPr>
          <a:xfrm>
            <a:off x="4572000" y="2733653"/>
            <a:ext cx="4572000" cy="2677656"/>
          </a:xfrm>
          <a:prstGeom prst="rect">
            <a:avLst/>
          </a:prstGeom>
        </p:spPr>
        <p:txBody>
          <a:bodyPr>
            <a:spAutoFit/>
          </a:bodyPr>
          <a:lstStyle/>
          <a:p>
            <a:r>
              <a:rPr lang="en-US" dirty="0"/>
              <a:t>Transforming data into information is accomplished by </a:t>
            </a:r>
            <a:r>
              <a:rPr lang="en-US" b="1" dirty="0"/>
              <a:t>organizing</a:t>
            </a:r>
            <a:r>
              <a:rPr lang="en-US" dirty="0"/>
              <a:t> it into a meaningful form, </a:t>
            </a:r>
            <a:r>
              <a:rPr lang="en-US" b="1" dirty="0"/>
              <a:t>presenting</a:t>
            </a:r>
            <a:r>
              <a:rPr lang="en-US" dirty="0"/>
              <a:t> it in meaningful and appropriate ways, and </a:t>
            </a:r>
            <a:r>
              <a:rPr lang="en-US" b="1" dirty="0"/>
              <a:t>communicating</a:t>
            </a:r>
            <a:r>
              <a:rPr lang="en-US" dirty="0"/>
              <a:t> the </a:t>
            </a:r>
            <a:r>
              <a:rPr lang="en-US" b="1" dirty="0"/>
              <a:t>context</a:t>
            </a:r>
            <a:r>
              <a:rPr lang="en-US" dirty="0"/>
              <a:t> around it. </a:t>
            </a:r>
            <a:endParaRPr lang="de-DE" dirty="0"/>
          </a:p>
        </p:txBody>
      </p:sp>
    </p:spTree>
    <p:extLst>
      <p:ext uri="{BB962C8B-B14F-4D97-AF65-F5344CB8AC3E}">
        <p14:creationId xmlns:p14="http://schemas.microsoft.com/office/powerpoint/2010/main" val="1944554865"/>
      </p:ext>
    </p:extLst>
  </p:cSld>
  <p:clrMapOvr>
    <a:masterClrMapping/>
  </p:clrMapOvr>
</p:sld>
</file>

<file path=ppt/theme/theme1.xml><?xml version="1.0" encoding="utf-8"?>
<a:theme xmlns:a="http://schemas.openxmlformats.org/drawingml/2006/main" name="KIT-Masterslides-EN-SDQ">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38BB58CE4C405540A34980841842442B" ma:contentTypeVersion="0" ma:contentTypeDescription="Ein neues Dokument erstellen." ma:contentTypeScope="" ma:versionID="c8b7df27ffe20c06f15b1059f69b2e7e">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AB55F9C8-2D63-45F7-B390-59BF864F4637}">
  <ds:schemaRefs>
    <ds:schemaRef ds:uri="http://schemas.microsoft.com/sharepoint/v3/contenttype/forms"/>
  </ds:schemaRefs>
</ds:datastoreItem>
</file>

<file path=customXml/itemProps2.xml><?xml version="1.0" encoding="utf-8"?>
<ds:datastoreItem xmlns:ds="http://schemas.openxmlformats.org/officeDocument/2006/customXml" ds:itemID="{85115117-588B-490B-951B-E31377BF34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00B6A12C-2CD5-4389-8EA4-7FDA101045BA}">
  <ds:schemaRefs>
    <ds:schemaRef ds:uri="http://schemas.openxmlformats.org/package/2006/metadata/core-properties"/>
    <ds:schemaRef ds:uri="http://purl.org/dc/dcmitype/"/>
    <ds:schemaRef ds:uri="http://schemas.microsoft.com/office/2006/documentManagement/types"/>
    <ds:schemaRef ds:uri="http://schemas.microsoft.com/office/2006/metadata/properties"/>
    <ds:schemaRef ds:uri="http://purl.org/dc/terms/"/>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KIT-Masterslides-EN-SDQ-large-font</Template>
  <TotalTime>0</TotalTime>
  <Words>1745</Words>
  <Application>Microsoft Office PowerPoint</Application>
  <PresentationFormat>Bildschirmpräsentation (4:3)</PresentationFormat>
  <Paragraphs>239</Paragraphs>
  <Slides>36</Slides>
  <Notes>10</Notes>
  <HiddenSlides>0</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36</vt:i4>
      </vt:variant>
    </vt:vector>
  </HeadingPairs>
  <TitlesOfParts>
    <vt:vector size="45" baseType="lpstr">
      <vt:lpstr>Arial</vt:lpstr>
      <vt:lpstr>Arial Black</vt:lpstr>
      <vt:lpstr>Calibri</vt:lpstr>
      <vt:lpstr>Courier New</vt:lpstr>
      <vt:lpstr>DINMittelschrift</vt:lpstr>
      <vt:lpstr>Open Sans</vt:lpstr>
      <vt:lpstr>Times New Roman</vt:lpstr>
      <vt:lpstr>Wingdings</vt:lpstr>
      <vt:lpstr>KIT-Masterslides-EN-SDQ</vt:lpstr>
      <vt:lpstr>PowerPoint-Präsentation</vt:lpstr>
      <vt:lpstr>PowerPoint-Präsentation</vt:lpstr>
      <vt:lpstr>PowerPoint-Präsentation</vt:lpstr>
      <vt:lpstr>PowerPoint-Präsentation</vt:lpstr>
      <vt:lpstr>PowerPoint-Präsentation</vt:lpstr>
      <vt:lpstr>What makes data big</vt:lpstr>
      <vt:lpstr>Why Big Data Matters: Dimension of Convergence </vt:lpstr>
      <vt:lpstr>PowerPoint-Präsentation</vt:lpstr>
      <vt:lpstr>Smart Data: From Data to Wisdom</vt:lpstr>
      <vt:lpstr>Context Sensitive Systems w/ Predictive Analytics Planning, Control, Real Time Reaction </vt:lpstr>
      <vt:lpstr>PowerPoint-Präsentation</vt:lpstr>
      <vt:lpstr>Innovation durch Daten?</vt:lpstr>
      <vt:lpstr>Lambda Architecture</vt:lpstr>
      <vt:lpstr>query = function (all data) </vt:lpstr>
      <vt:lpstr>What is Hadoop?</vt:lpstr>
      <vt:lpstr>What does it do?</vt:lpstr>
      <vt:lpstr>Hadoop: Assumptions</vt:lpstr>
      <vt:lpstr>HDFS</vt:lpstr>
      <vt:lpstr>HDFS Architecture</vt:lpstr>
      <vt:lpstr>Client reading files from HDFS</vt:lpstr>
      <vt:lpstr>MapReduce Paradigm</vt:lpstr>
      <vt:lpstr>Map Reduce</vt:lpstr>
      <vt:lpstr>How does MapReduce work?</vt:lpstr>
      <vt:lpstr>The five common steps of parallel computing</vt:lpstr>
      <vt:lpstr>Putting the bits together</vt:lpstr>
      <vt:lpstr>Example: database join</vt:lpstr>
      <vt:lpstr>Example2: RHadoop Word Count</vt:lpstr>
      <vt:lpstr>How to link R and Hadoop?</vt:lpstr>
      <vt:lpstr>Challenges in Classification</vt:lpstr>
      <vt:lpstr>Spark: Less dependency on storage</vt:lpstr>
      <vt:lpstr>Flink: Streaming  and Lambda Architecture</vt:lpstr>
      <vt:lpstr>Flink: Native support for Interations</vt:lpstr>
      <vt:lpstr>Classification available</vt:lpstr>
      <vt:lpstr>Example: KNN on Map Reduce 1/2</vt:lpstr>
      <vt:lpstr>Ge Song, Justine Rochas, Fabrice Huet, Frederic Magoules. Solutions for Processing K Nearest Neighbor Joins for Massive Data on MapReduce. 23rd Euromicro International Conference on Parallel, Distributed and Network-based Processing, Mar 2015, Turku, France. 2015. </vt:lpstr>
      <vt:lpstr>Parallelized Boosting with Map-Reduce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Klaus Krogmann</dc:creator>
  <cp:lastModifiedBy>E P</cp:lastModifiedBy>
  <cp:revision>1418</cp:revision>
  <cp:lastPrinted>1601-01-01T00:00:00Z</cp:lastPrinted>
  <dcterms:created xsi:type="dcterms:W3CDTF">1601-01-01T00:00:00Z</dcterms:created>
  <dcterms:modified xsi:type="dcterms:W3CDTF">2016-07-17T15:44:12Z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ContentTypeId">
    <vt:lpwstr>0x01010038BB58CE4C405540A34980841842442B</vt:lpwstr>
  </property>
</Properties>
</file>